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g"/>
  <Override PartName="/ppt/media/image33.jpg" ContentType="image/jpg"/>
  <Override PartName="/ppt/media/image34.jpg" ContentType="image/jpg"/>
  <Override PartName="/ppt/media/image41.jpg" ContentType="image/jpg"/>
  <Override PartName="/ppt/media/image42.jpg" ContentType="image/png"/>
  <Override PartName="/ppt/media/image44.jpg" ContentType="image/jpg"/>
  <Override PartName="/ppt/media/image46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1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3.jpg" ContentType="image/jpg"/>
  <Override PartName="/ppt/media/image81.jpg" ContentType="image/jpg"/>
  <Override PartName="/ppt/media/image84.jpg" ContentType="image/jpg"/>
  <Override PartName="/ppt/notesSlides/notesSlide1.xml" ContentType="application/vnd.openxmlformats-officedocument.presentationml.notesSlide+xml"/>
  <Override PartName="/ppt/media/image103.jpg" ContentType="image/jpg"/>
  <Override PartName="/ppt/media/image110.jpg" ContentType="image/jpg"/>
  <Override PartName="/ppt/media/image111.jpg" ContentType="image/jpg"/>
  <Override PartName="/ppt/media/image113.jpg" ContentType="image/jpg"/>
  <Override PartName="/ppt/notesSlides/notesSlide2.xml" ContentType="application/vnd.openxmlformats-officedocument.presentationml.notesSlide+xml"/>
  <Override PartName="/ppt/media/image125.jpg" ContentType="image/jpg"/>
  <Override PartName="/ppt/media/image127.jpg" ContentType="image/jpg"/>
  <Override PartName="/ppt/notesSlides/notesSlide3.xml" ContentType="application/vnd.openxmlformats-officedocument.presentationml.notesSlide+xml"/>
  <Override PartName="/ppt/media/image135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67.jpg" ContentType="image/jpg"/>
  <Override PartName="/ppt/media/image17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59" r:id="rId3"/>
    <p:sldId id="260" r:id="rId4"/>
    <p:sldId id="312" r:id="rId5"/>
    <p:sldId id="261" r:id="rId6"/>
    <p:sldId id="313" r:id="rId7"/>
    <p:sldId id="314" r:id="rId8"/>
    <p:sldId id="315" r:id="rId9"/>
    <p:sldId id="316" r:id="rId10"/>
    <p:sldId id="317" r:id="rId11"/>
    <p:sldId id="476" r:id="rId12"/>
    <p:sldId id="477" r:id="rId13"/>
    <p:sldId id="262" r:id="rId14"/>
    <p:sldId id="486" r:id="rId15"/>
    <p:sldId id="265" r:id="rId16"/>
    <p:sldId id="469" r:id="rId17"/>
    <p:sldId id="470" r:id="rId18"/>
    <p:sldId id="471" r:id="rId19"/>
    <p:sldId id="472" r:id="rId20"/>
    <p:sldId id="473" r:id="rId21"/>
    <p:sldId id="264" r:id="rId22"/>
    <p:sldId id="266" r:id="rId23"/>
    <p:sldId id="267" r:id="rId24"/>
    <p:sldId id="268" r:id="rId25"/>
    <p:sldId id="269" r:id="rId26"/>
    <p:sldId id="270" r:id="rId27"/>
    <p:sldId id="271" r:id="rId28"/>
    <p:sldId id="273" r:id="rId29"/>
    <p:sldId id="274" r:id="rId30"/>
    <p:sldId id="276" r:id="rId31"/>
    <p:sldId id="277" r:id="rId32"/>
    <p:sldId id="278" r:id="rId33"/>
    <p:sldId id="279" r:id="rId34"/>
    <p:sldId id="283" r:id="rId35"/>
    <p:sldId id="465" r:id="rId36"/>
    <p:sldId id="303" r:id="rId37"/>
    <p:sldId id="286" r:id="rId38"/>
    <p:sldId id="475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18" r:id="rId49"/>
    <p:sldId id="319" r:id="rId50"/>
    <p:sldId id="298" r:id="rId51"/>
    <p:sldId id="299" r:id="rId52"/>
    <p:sldId id="300" r:id="rId53"/>
    <p:sldId id="301" r:id="rId54"/>
    <p:sldId id="302" r:id="rId55"/>
    <p:sldId id="474" r:id="rId56"/>
    <p:sldId id="320" r:id="rId57"/>
    <p:sldId id="259" r:id="rId58"/>
    <p:sldId id="441" r:id="rId59"/>
    <p:sldId id="321" r:id="rId60"/>
    <p:sldId id="322" r:id="rId61"/>
    <p:sldId id="436" r:id="rId62"/>
    <p:sldId id="324" r:id="rId63"/>
    <p:sldId id="437" r:id="rId64"/>
    <p:sldId id="435" r:id="rId65"/>
    <p:sldId id="438" r:id="rId66"/>
    <p:sldId id="442" r:id="rId67"/>
    <p:sldId id="323" r:id="rId68"/>
    <p:sldId id="325" r:id="rId69"/>
    <p:sldId id="483" r:id="rId70"/>
    <p:sldId id="479" r:id="rId71"/>
    <p:sldId id="439" r:id="rId72"/>
    <p:sldId id="480" r:id="rId73"/>
    <p:sldId id="481" r:id="rId74"/>
    <p:sldId id="482" r:id="rId75"/>
    <p:sldId id="326" r:id="rId76"/>
    <p:sldId id="341" r:id="rId77"/>
    <p:sldId id="333" r:id="rId78"/>
    <p:sldId id="342" r:id="rId79"/>
    <p:sldId id="343" r:id="rId80"/>
    <p:sldId id="332" r:id="rId81"/>
    <p:sldId id="344" r:id="rId82"/>
    <p:sldId id="345" r:id="rId83"/>
    <p:sldId id="346" r:id="rId84"/>
    <p:sldId id="347" r:id="rId85"/>
    <p:sldId id="349" r:id="rId86"/>
    <p:sldId id="327" r:id="rId87"/>
    <p:sldId id="334" r:id="rId88"/>
    <p:sldId id="328" r:id="rId89"/>
    <p:sldId id="329" r:id="rId90"/>
    <p:sldId id="331" r:id="rId91"/>
    <p:sldId id="339" r:id="rId92"/>
    <p:sldId id="337" r:id="rId93"/>
    <p:sldId id="330" r:id="rId94"/>
    <p:sldId id="378" r:id="rId95"/>
    <p:sldId id="336" r:id="rId96"/>
    <p:sldId id="350" r:id="rId97"/>
    <p:sldId id="335" r:id="rId98"/>
    <p:sldId id="452" r:id="rId99"/>
    <p:sldId id="487" r:id="rId100"/>
    <p:sldId id="272" r:id="rId101"/>
    <p:sldId id="443" r:id="rId102"/>
    <p:sldId id="444" r:id="rId103"/>
    <p:sldId id="445" r:id="rId104"/>
    <p:sldId id="447" r:id="rId105"/>
    <p:sldId id="448" r:id="rId106"/>
    <p:sldId id="280" r:id="rId107"/>
    <p:sldId id="281" r:id="rId108"/>
    <p:sldId id="449" r:id="rId109"/>
    <p:sldId id="284" r:id="rId110"/>
    <p:sldId id="456" r:id="rId111"/>
    <p:sldId id="450" r:id="rId112"/>
    <p:sldId id="463" r:id="rId113"/>
    <p:sldId id="457" r:id="rId114"/>
    <p:sldId id="464" r:id="rId115"/>
    <p:sldId id="414" r:id="rId116"/>
    <p:sldId id="454" r:id="rId117"/>
    <p:sldId id="415" r:id="rId118"/>
    <p:sldId id="451" r:id="rId119"/>
    <p:sldId id="484" r:id="rId120"/>
    <p:sldId id="458" r:id="rId121"/>
    <p:sldId id="466" r:id="rId122"/>
    <p:sldId id="467" r:id="rId123"/>
    <p:sldId id="468" r:id="rId124"/>
    <p:sldId id="308" r:id="rId125"/>
    <p:sldId id="485" r:id="rId126"/>
    <p:sldId id="460" r:id="rId127"/>
    <p:sldId id="462" r:id="rId128"/>
    <p:sldId id="461" r:id="rId129"/>
    <p:sldId id="478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4"/>
    <p:restoredTop sz="96341"/>
  </p:normalViewPr>
  <p:slideViewPr>
    <p:cSldViewPr snapToGrid="0">
      <p:cViewPr varScale="1">
        <p:scale>
          <a:sx n="99" d="100"/>
          <a:sy n="99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41C13-0CCE-F842-AEE2-1E324E188955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CB22-CF32-7F4D-ACE2-0C6E1D2B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4CB22-CF32-7F4D-ACE2-0C6E1D2B007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45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DCE93-873D-ED2E-18E3-57DB491C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159E3-4DC7-1303-6397-03A7756E8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1765A-A0CC-B25D-DFDA-6D4D82C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6E080-B8C9-719C-F3B0-BECC0F2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EDCD6-8A24-5E8B-1E35-519219A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313C7-79D1-C6DE-E28B-E9E32F2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4F4-717E-EE15-6D6B-43F608F5C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3CFEE-1D33-9A80-6FC1-C947DF35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BFE96-59F2-B9EF-16D7-C9760F15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E01D-99E4-E278-AD7E-632DADA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1F90E-D041-918D-16E5-ACEE6F4C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06E514-5E8B-7674-D453-6353D7BA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2ABBB-F3A0-1AB6-5070-76CAAF77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700F8-FCE4-DF14-CC75-6E4F6A2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4B89-986A-08AB-FE8B-A4494229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7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12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1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62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1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B1ECB-68C6-E840-C2F3-DEA54D6D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4BB21-E03F-F783-8ED0-CD31DF48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0CF34-305B-8924-2737-E305E1BD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97F2-1C38-46E8-5715-4FB9099F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E9F80-6684-5E87-8139-F707507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34DC9-43E2-7D73-B37C-E514A9BB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43B9A-F31A-23C3-2CC8-7579E14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A1BB0-673F-3239-7235-E010F0A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AB673-6354-7908-1357-E69FD48D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20238A-4886-A138-2C8B-BE9001BA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9558-4343-0B69-DE2E-8F9D5F29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CE2B1-E496-5CFB-26BC-2955D8A8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2DB76-7D13-2B24-AC62-B0AA684B7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478021-D398-DD03-E6EC-70A96AA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84B0F3-338C-96B9-654C-61DC9A73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14E8F5-43D1-3030-0E3A-668466AC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92EB8-EE1C-219C-1736-00970C6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2A453-F28C-DAA4-ABF8-D79D9FC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B3FC49-DE27-6F01-FEDE-B8CAD475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798F9C-2A99-AF58-9A7E-8FC9E45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4FB04C-BA48-F634-CE9F-3AA1A5FFE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8E556-5E05-EAC3-C41D-8116D804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1E91E1-A55F-1223-E7DE-6409D74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ADB094-6595-B8A4-8DA7-C1CBB57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4666-BF9C-1DB2-78C6-1264FCA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31ED40-D87A-7259-E2C0-F8A3D4B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433624-C119-3DC7-87F5-618785FD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E5CC0B-04C9-74C8-68A6-B5492B70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2F6803-29D4-D0CD-DDC2-61369F15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6B71F-B01A-6B1C-F2DD-0A0B0E64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A0E13C-648C-6B22-E71A-E56517A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7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8E0A-5D98-A7AA-A316-1488691D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9A323-1EA3-5BAC-396B-F34280C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80D-22EF-C139-2941-BC8F5E72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C35CE-B1C5-9A61-E995-625AC758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BBE813-6D11-F538-D225-8C64396F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BF55E-2DBE-7AAE-33DC-C593CFFA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3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FDD5-A1F3-AD58-20A2-CB940B46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00130A-B9B4-ED44-D0E6-E07C46BB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E70D1-C663-1868-8D42-D931140B0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1E83B-D76A-7CFB-2AE0-D93B0751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34ED75-6C4B-9D9A-90C4-61512E1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ACD90-8458-A536-9234-8D64C228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6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2F9C-5F7E-7D36-43C0-9CAF32EE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F699F-2740-E2C9-BC93-6B704B54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15A8D-A7D8-6D0D-9045-617697DF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E338-CC05-514E-87C7-931584DF4630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531CD-597B-F5F3-5801-D69D826FD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F74F3-DA6A-F921-37EF-2A888C44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EAAC-7FAB-B64D-8B4D-310DD5998E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6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into.com/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5" Type="http://schemas.openxmlformats.org/officeDocument/2006/relationships/hyperlink" Target="http://wootric.com/" TargetMode="External"/><Relationship Id="rId4" Type="http://schemas.openxmlformats.org/officeDocument/2006/relationships/hyperlink" Target="http://optimizely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imilarweb.com/website/tesla.com/#overview" TargetMode="Externa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2002311"/>
            <a:ext cx="10515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/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491" y="3738253"/>
            <a:ext cx="3862316" cy="174814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lang="ru-RU" sz="2200" b="1" dirty="0"/>
              <a:t>анализ рынка с помощью специально обученных людей:</a:t>
            </a:r>
            <a:br>
              <a:rPr lang="ru-RU" sz="2200" b="1" dirty="0"/>
            </a:br>
            <a:r>
              <a:rPr lang="ru-RU" sz="2200" dirty="0"/>
              <a:t>заказать у агентства,</a:t>
            </a:r>
          </a:p>
          <a:p>
            <a:pPr algn="ctr">
              <a:spcBef>
                <a:spcPts val="360"/>
              </a:spcBef>
            </a:pPr>
            <a:r>
              <a:rPr lang="ru-RU" sz="2200" dirty="0"/>
              <a:t>на фрилансе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8088" y="2195183"/>
            <a:ext cx="3292687" cy="26899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lang="ru-RU" sz="2200" b="1" dirty="0"/>
              <a:t>сделать самому:</a:t>
            </a:r>
            <a:br>
              <a:rPr lang="ru-RU" sz="2200" b="1" dirty="0"/>
            </a:br>
            <a:r>
              <a:rPr lang="ru-RU" sz="2200" dirty="0"/>
              <a:t>провести опросы, изучить информацию в интернете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294" y="2195183"/>
            <a:ext cx="2958253" cy="2174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 dirty="0">
              <a:latin typeface="Arial"/>
              <a:cs typeface="Arial"/>
            </a:endParaRPr>
          </a:p>
          <a:p>
            <a:pPr marL="537620" marR="6773" indent="-521534">
              <a:spcBef>
                <a:spcPts val="2880"/>
              </a:spcBef>
            </a:pPr>
            <a:r>
              <a:rPr lang="ru-RU" sz="2200" b="1" dirty="0"/>
              <a:t>найти / купить готовые исследования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D41C4D5-412C-0315-9FA2-8B80286D0E9B}"/>
              </a:ext>
            </a:extLst>
          </p:cNvPr>
          <p:cNvSpPr txBox="1">
            <a:spLocks/>
          </p:cNvSpPr>
          <p:nvPr/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Как проанализировать ЦА?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/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87229" y="1933246"/>
            <a:ext cx="3061547" cy="11715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Потребности в информации и способы её получения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4291" y="3619584"/>
            <a:ext cx="3431540" cy="7788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Поведение при покупке, кто/что влияет на решение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6394" y="5339478"/>
            <a:ext cx="25442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2200" dirty="0"/>
              <a:t>Интересы, привычки, хобби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17693" y="5428838"/>
            <a:ext cx="1267459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/>
              <a:t>Ценности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2631" y="3659974"/>
            <a:ext cx="2799927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Образование и сфера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деятельности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1751" y="1939483"/>
            <a:ext cx="2368973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Демографические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признаки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/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97543" y="521471"/>
            <a:ext cx="95216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Определяем критерии ЦА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875" y="539498"/>
            <a:ext cx="1028140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</a:t>
            </a:r>
            <a:r>
              <a:rPr dirty="0"/>
              <a:t> </a:t>
            </a:r>
            <a:r>
              <a:rPr lang="ru-RU" dirty="0"/>
              <a:t>1: Сегментация</a:t>
            </a:r>
            <a:r>
              <a:rPr dirty="0"/>
              <a:t> покупателей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/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337" y="332604"/>
            <a:ext cx="1014619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2: Портрет</a:t>
            </a:r>
            <a:r>
              <a:rPr dirty="0"/>
              <a:t> покупателя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3214" y="3523925"/>
            <a:ext cx="3824393" cy="2442335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>
              <a:lnSpc>
                <a:spcPct val="101600"/>
              </a:lnSpc>
            </a:pPr>
            <a:r>
              <a:rPr sz="2133" b="1" spc="180" dirty="0">
                <a:latin typeface="Arial"/>
                <a:cs typeface="Arial"/>
              </a:rPr>
              <a:t>Какая</a:t>
            </a:r>
            <a:r>
              <a:rPr sz="2133" b="1" spc="33" dirty="0">
                <a:latin typeface="Arial"/>
                <a:cs typeface="Arial"/>
              </a:rPr>
              <a:t> </a:t>
            </a:r>
            <a:r>
              <a:rPr sz="2133" b="1" spc="127" dirty="0">
                <a:latin typeface="Arial"/>
                <a:cs typeface="Arial"/>
              </a:rPr>
              <a:t>проблема </a:t>
            </a:r>
            <a:r>
              <a:rPr sz="2133" b="1" spc="100" dirty="0">
                <a:latin typeface="Arial"/>
                <a:cs typeface="Arial"/>
              </a:rPr>
              <a:t>есть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sz="2133" b="1" spc="173" dirty="0">
                <a:latin typeface="Arial"/>
                <a:cs typeface="Arial"/>
              </a:rPr>
              <a:t>у</a:t>
            </a:r>
            <a:r>
              <a:rPr sz="2133" b="1" spc="40" dirty="0">
                <a:latin typeface="Arial"/>
                <a:cs typeface="Arial"/>
              </a:rPr>
              <a:t> </a:t>
            </a:r>
            <a:r>
              <a:rPr lang="ru-RU" sz="2133" b="1" spc="127" dirty="0">
                <a:latin typeface="Arial"/>
                <a:cs typeface="Arial"/>
              </a:rPr>
              <a:t>покупателя</a:t>
            </a:r>
            <a:r>
              <a:rPr sz="2133" b="1" spc="127" dirty="0">
                <a:latin typeface="Arial"/>
                <a:cs typeface="Arial"/>
              </a:rPr>
              <a:t>?</a:t>
            </a: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lang="ru-RU" sz="2133" b="1" spc="127" dirty="0">
              <a:latin typeface="Arial"/>
              <a:cs typeface="Arial"/>
            </a:endParaRPr>
          </a:p>
          <a:p>
            <a:pPr marL="467348" marR="441949" indent="228594">
              <a:lnSpc>
                <a:spcPct val="101600"/>
              </a:lnSpc>
            </a:pP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209" y="2801332"/>
            <a:ext cx="27135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М/Ж? Сколько лет? Где живёт? Семейное положение?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2200" dirty="0"/>
              <a:t>Чем занимается?</a:t>
            </a: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2200" dirty="0"/>
              <a:t>Сколько зарабатывает?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для него важно?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читает, смотрит, слушает? Где?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80806" y="5622841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На что обращает внимание при покупке?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ему интересно? Чем занимается в свободное время?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/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/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8018" y="6097942"/>
            <a:ext cx="524087" cy="338667"/>
            <a:chOff x="2683513" y="4250634"/>
            <a:chExt cx="393065" cy="254000"/>
          </a:xfrm>
        </p:grpSpPr>
        <p:sp>
          <p:nvSpPr>
            <p:cNvPr id="20" name="object 20"/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0969" y="6097942"/>
            <a:ext cx="524087" cy="338667"/>
            <a:chOff x="6405726" y="4250634"/>
            <a:chExt cx="393065" cy="254000"/>
          </a:xfrm>
        </p:grpSpPr>
        <p:sp>
          <p:nvSpPr>
            <p:cNvPr id="23" name="object 23"/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/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/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EE8D60A3-8133-F3F4-C9AD-D99287B9F64B}"/>
              </a:ext>
            </a:extLst>
          </p:cNvPr>
          <p:cNvSpPr txBox="1"/>
          <p:nvPr/>
        </p:nvSpPr>
        <p:spPr>
          <a:xfrm>
            <a:off x="682337" y="1184397"/>
            <a:ext cx="10761453" cy="128802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600" dirty="0">
                <a:solidFill>
                  <a:srgbClr val="0432FF"/>
                </a:solidFill>
              </a:rPr>
              <a:t>Задача:</a:t>
            </a:r>
            <a:r>
              <a:rPr lang="ru-RU" sz="2600" dirty="0"/>
              <a:t> выяснить, какая есть проблема у покупателя, и как мы сможем ее решить.</a:t>
            </a:r>
          </a:p>
          <a:p>
            <a:pPr marL="16933" marR="133770">
              <a:lnSpc>
                <a:spcPct val="113300"/>
              </a:lnSpc>
            </a:pPr>
            <a:r>
              <a:rPr lang="ru-RU" sz="2600" dirty="0"/>
              <a:t>Составим портрет покупателя по интересующим критериям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79010" y="2586948"/>
            <a:ext cx="8912012" cy="276035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Общайтесь со своими покупателями, опросите друзей, знакомых, читайте форумы.</a:t>
            </a: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Портрет покупателя составляется на каждый сегмент.</a:t>
            </a: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>
                <a:solidFill>
                  <a:schemeClr val="bg1"/>
                </a:solidFill>
              </a:rPr>
              <a:t>Собирая портрет покупателя, не делайте его безликим. Описывайте конкретного человека, который максимально соответствует портрету.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934" y="819048"/>
            <a:ext cx="910284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05639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chemeClr val="bg1"/>
                </a:solidFill>
              </a:rPr>
              <a:t>Где брать информацию?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474" y="533511"/>
            <a:ext cx="924105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dirty="0"/>
              <a:t>Портрет покупателя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982" y="1870963"/>
            <a:ext cx="286596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60112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Мужчина, 45 лет, женат, 2 детей, живёт в спальном районе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4448" y="3322858"/>
            <a:ext cx="21285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Зам директора небольшой компании, доход 150 т.р.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62833" y="3532949"/>
            <a:ext cx="1741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0304" marR="6773" indent="-374217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Стабильность и семья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2926" y="4959007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Интернет использует только для работы, читает деловые новости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55703" y="4708184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Нет времени на поиски выгодного предложения, принимает решение в магазине, рядом с домом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01417" y="1870964"/>
            <a:ext cx="2864273" cy="87767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Любит рыбалку, отдых на даче, иногда море с семьёй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7572715" y="2266711"/>
            <a:ext cx="524087" cy="338667"/>
            <a:chOff x="5546471" y="1935459"/>
            <a:chExt cx="393065" cy="254000"/>
          </a:xfrm>
        </p:grpSpPr>
        <p:sp>
          <p:nvSpPr>
            <p:cNvPr id="10" name="object 10"/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699299" y="2252662"/>
            <a:ext cx="524087" cy="338667"/>
            <a:chOff x="2641409" y="1924922"/>
            <a:chExt cx="393065" cy="254000"/>
          </a:xfrm>
        </p:grpSpPr>
        <p:sp>
          <p:nvSpPr>
            <p:cNvPr id="13" name="object 13"/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005130" y="4978099"/>
            <a:ext cx="524087" cy="338667"/>
            <a:chOff x="2870782" y="3969000"/>
            <a:chExt cx="393065" cy="254000"/>
          </a:xfrm>
        </p:grpSpPr>
        <p:sp>
          <p:nvSpPr>
            <p:cNvPr id="16" name="object 16"/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72715" y="4913396"/>
            <a:ext cx="524087" cy="338667"/>
            <a:chOff x="5546471" y="3920473"/>
            <a:chExt cx="393065" cy="254000"/>
          </a:xfrm>
        </p:grpSpPr>
        <p:sp>
          <p:nvSpPr>
            <p:cNvPr id="19" name="object 19"/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77065" y="3756575"/>
            <a:ext cx="506307" cy="110067"/>
            <a:chOff x="2849734" y="3052857"/>
            <a:chExt cx="379730" cy="82550"/>
          </a:xfrm>
        </p:grpSpPr>
        <p:sp>
          <p:nvSpPr>
            <p:cNvPr id="22" name="object 22"/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578399" y="3742674"/>
            <a:ext cx="506307" cy="110067"/>
            <a:chOff x="5550734" y="3042431"/>
            <a:chExt cx="379730" cy="82550"/>
          </a:xfrm>
        </p:grpSpPr>
        <p:sp>
          <p:nvSpPr>
            <p:cNvPr id="25" name="object 25"/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8215" y="2431775"/>
            <a:ext cx="1561271" cy="351401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638489" y="2000293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3" y="623466"/>
            <a:ext cx="10387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3: выявить проблему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064" y="2306153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8629" y="4615561"/>
            <a:ext cx="3512820" cy="112562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dirty="0">
                <a:solidFill>
                  <a:srgbClr val="0432FF"/>
                </a:solidFill>
              </a:rPr>
              <a:t>Как покупает цветы:</a:t>
            </a:r>
          </a:p>
          <a:p>
            <a:pPr marL="16933" marR="430096">
              <a:lnSpc>
                <a:spcPts val="2200"/>
              </a:lnSpc>
              <a:spcBef>
                <a:spcPts val="947"/>
              </a:spcBef>
            </a:pPr>
            <a:r>
              <a:rPr sz="2200" dirty="0"/>
              <a:t>Не использует интернет, забегает по пути домой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16995" y="2784714"/>
            <a:ext cx="4377267" cy="107116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lnSpc>
                <a:spcPct val="100699"/>
              </a:lnSpc>
              <a:spcBef>
                <a:spcPts val="113"/>
              </a:spcBef>
            </a:pPr>
            <a:r>
              <a:rPr sz="2200" dirty="0">
                <a:solidFill>
                  <a:srgbClr val="0432FF"/>
                </a:solidFill>
              </a:rPr>
              <a:t>Почему редко покупает цветы:</a:t>
            </a:r>
          </a:p>
          <a:p>
            <a:pPr marL="16933" marR="6773">
              <a:lnSpc>
                <a:spcPts val="2200"/>
              </a:lnSpc>
              <a:spcBef>
                <a:spcPts val="947"/>
              </a:spcBef>
            </a:pPr>
            <a:r>
              <a:rPr sz="2200" dirty="0"/>
              <a:t>Забывает, занят другими мыслями, сложно выбрать подарок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BB5BC67D-F812-D1CB-29F7-342C88C76D13}"/>
              </a:ext>
            </a:extLst>
          </p:cNvPr>
          <p:cNvSpPr txBox="1"/>
          <p:nvPr/>
        </p:nvSpPr>
        <p:spPr>
          <a:xfrm>
            <a:off x="5023551" y="1591319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1E350-8865-7193-94DD-F1CE559735C2}"/>
              </a:ext>
            </a:extLst>
          </p:cNvPr>
          <p:cNvSpPr txBox="1"/>
          <p:nvPr/>
        </p:nvSpPr>
        <p:spPr>
          <a:xfrm>
            <a:off x="769992" y="2101276"/>
            <a:ext cx="4095505" cy="1933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dirty="0">
                <a:solidFill>
                  <a:srgbClr val="0432FF"/>
                </a:solidFill>
              </a:rPr>
              <a:t>Проблема:</a:t>
            </a:r>
          </a:p>
          <a:p>
            <a:r>
              <a:rPr lang="ru-RU" sz="2200" dirty="0"/>
              <a:t>Очень занят на работе, поэтому забывает поздравить жену с праздниками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4883" y="3542000"/>
            <a:ext cx="3762587" cy="16252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Проблема: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Очень занят на работе, поэтому забывает поздравить жену с праздниками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2610" y="3542000"/>
            <a:ext cx="3882813" cy="2793564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Решение:</a:t>
            </a:r>
          </a:p>
          <a:p>
            <a:pPr marL="360000" marR="6773" indent="-360000">
              <a:lnSpc>
                <a:spcPts val="2200"/>
              </a:lnSpc>
              <a:spcBef>
                <a:spcPts val="9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Сервис доставки цветов по подписке на определенные даты</a:t>
            </a:r>
          </a:p>
          <a:p>
            <a:pPr marL="360000" marR="165943" indent="-360000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Способ коммуникации по телефону и SMS</a:t>
            </a:r>
          </a:p>
          <a:p>
            <a:pPr marL="360000" marR="543546" indent="-360000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Оплата онлайн после подтверждения заказа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5A10ABA-135A-41BF-66D4-916F52DDF37E}"/>
              </a:ext>
            </a:extLst>
          </p:cNvPr>
          <p:cNvSpPr txBox="1"/>
          <p:nvPr/>
        </p:nvSpPr>
        <p:spPr>
          <a:xfrm>
            <a:off x="712486" y="1150566"/>
            <a:ext cx="11001094" cy="154315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200" dirty="0"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A24FD9-4296-F01E-D99A-209596011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486" y="196652"/>
            <a:ext cx="10515600" cy="868095"/>
          </a:xfrm>
          <a:prstGeom prst="rect">
            <a:avLst/>
          </a:prstGeom>
        </p:spPr>
        <p:txBody>
          <a:bodyPr vert="horz" wrap="square" lIns="0" tIns="16933" rIns="0" bIns="0" rtlCol="0" anchor="ctr"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4: решение проблемы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4EBF1657-82DD-D533-976B-62D43DB4786A}"/>
              </a:ext>
            </a:extLst>
          </p:cNvPr>
          <p:cNvSpPr txBox="1"/>
          <p:nvPr/>
        </p:nvSpPr>
        <p:spPr>
          <a:xfrm>
            <a:off x="4300219" y="2955424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432FF"/>
                </a:solidFill>
              </a:rPr>
              <a:t>Информирование: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72926" y="3314687"/>
            <a:ext cx="4306993" cy="2415255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рекламы в офисе</a:t>
            </a:r>
          </a:p>
          <a:p>
            <a:pPr marL="474968" marR="101597" indent="-458882">
              <a:lnSpc>
                <a:spcPts val="2200"/>
              </a:lnSpc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буклетов с описанием услуги в магазине</a:t>
            </a:r>
          </a:p>
          <a:p>
            <a:pPr marL="474968" marR="755208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Консультация флориста- консультанта</a:t>
            </a:r>
          </a:p>
          <a:p>
            <a:pPr marL="474968" marR="1065927" indent="-458882">
              <a:lnSpc>
                <a:spcPts val="2200"/>
              </a:lnSpc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SMS рассылка по базе покупателей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228" y="3426088"/>
            <a:ext cx="3057313" cy="138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spcBef>
                <a:spcPts val="240"/>
              </a:spcBef>
            </a:pPr>
            <a:r>
              <a:rPr sz="2200" dirty="0"/>
              <a:t>Как рассказать Сергею Петровичу о том, как мы можем помочь решить его проблему?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7DF3C1B-14EF-6B61-C2FE-DECCE3C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3"/>
            <a:ext cx="10956403" cy="992086"/>
          </a:xfrm>
        </p:spPr>
        <p:txBody>
          <a:bodyPr/>
          <a:lstStyle/>
          <a:p>
            <a:r>
              <a:rPr lang="ru-RU" dirty="0"/>
              <a:t>Шаг 5: как достучаться до покупателя</a:t>
            </a:r>
          </a:p>
        </p:txBody>
      </p:sp>
      <p:sp>
        <p:nvSpPr>
          <p:cNvPr id="2" name="object 28">
            <a:extLst>
              <a:ext uri="{FF2B5EF4-FFF2-40B4-BE49-F238E27FC236}">
                <a16:creationId xmlns:a16="http://schemas.microsoft.com/office/drawing/2014/main" id="{A98F5B28-5156-FAA0-F084-12706FFD0706}"/>
              </a:ext>
            </a:extLst>
          </p:cNvPr>
          <p:cNvSpPr txBox="1"/>
          <p:nvPr/>
        </p:nvSpPr>
        <p:spPr>
          <a:xfrm>
            <a:off x="4490541" y="2368096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88409"/>
            <a:ext cx="10515600" cy="895394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Где брать идеи для фичей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 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112820"/>
            <a:ext cx="6734363" cy="733337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55" y="846157"/>
            <a:ext cx="7335982" cy="39032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b="1" dirty="0"/>
              <a:t>Аналоги</a:t>
            </a:r>
            <a:r>
              <a:rPr lang="ru-RU" sz="2100" dirty="0"/>
              <a:t> — аналогичный продукт (компания), который выполняет ту же работу тем же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К примеру, конкурент Макдоналдса — Бургер Кинг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Заменители</a:t>
            </a:r>
            <a:r>
              <a:rPr lang="ru-RU" sz="2100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Альтернативы</a:t>
            </a:r>
            <a:r>
              <a:rPr lang="ru-RU" sz="2100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Полезная еда — альтернатива </a:t>
            </a:r>
            <a:r>
              <a:rPr lang="en-US" sz="1900" dirty="0"/>
              <a:t>McDonalds</a:t>
            </a:r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5820" y="1106092"/>
            <a:ext cx="6406632" cy="5751908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55745" y="5547761"/>
            <a:ext cx="2605193" cy="1155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2400" dirty="0">
                <a:solidFill>
                  <a:schemeClr val="bg1"/>
                </a:solidFill>
              </a:rPr>
              <a:t>Reed Hastings</a:t>
            </a:r>
            <a:endParaRPr sz="1867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2000" dirty="0"/>
              <a:t>co-founder, chairman and CEO of Netﬂix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717" y="3239468"/>
            <a:ext cx="6325447" cy="151141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400" dirty="0"/>
              <a:t>Мы конкурируем с компьютерными играми. С бутылочкой вина. С другими сетями, предоставляющими видеоконтент.</a:t>
            </a:r>
          </a:p>
          <a:p>
            <a:pPr marL="16933">
              <a:spcBef>
                <a:spcPts val="40"/>
              </a:spcBef>
            </a:pPr>
            <a:r>
              <a:rPr sz="2400" dirty="0"/>
              <a:t>С настольными играми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945137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5660462" y="4081556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756289"/>
            <a:ext cx="6246707" cy="12705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0432FF"/>
                </a:solidFill>
              </a:rPr>
              <a:t>О конкуренции Netﬂix </a:t>
            </a:r>
            <a:r>
              <a:rPr lang="ru-RU" sz="2000" dirty="0">
                <a:solidFill>
                  <a:srgbClr val="0432FF"/>
                </a:solidFill>
              </a:rPr>
              <a:t>и</a:t>
            </a:r>
            <a:r>
              <a:rPr sz="2000" dirty="0">
                <a:solidFill>
                  <a:srgbClr val="0432FF"/>
                </a:solidFill>
              </a:rPr>
              <a:t> Amazon</a:t>
            </a:r>
            <a:r>
              <a:rPr lang="ru-RU" sz="2000" dirty="0">
                <a:solidFill>
                  <a:srgbClr val="0432FF"/>
                </a:solidFill>
              </a:rPr>
              <a:t>:</a:t>
            </a:r>
            <a:endParaRPr sz="1867" dirty="0">
              <a:solidFill>
                <a:srgbClr val="0432FF"/>
              </a:solidFill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400" b="1" dirty="0"/>
              <a:t>На самом деле мы конкурируем со всем, что вы делаете, чтобы расслабиться.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0AAA88-292A-4538-EE13-0C4A21FDCBD4}"/>
              </a:ext>
            </a:extLst>
          </p:cNvPr>
          <p:cNvSpPr txBox="1">
            <a:spLocks/>
          </p:cNvSpPr>
          <p:nvPr/>
        </p:nvSpPr>
        <p:spPr>
          <a:xfrm>
            <a:off x="793017" y="372755"/>
            <a:ext cx="7887344" cy="73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Конкуренция — не только прямая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887854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704653" y="276751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48" y="119205"/>
            <a:ext cx="11350450" cy="67249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dirty="0"/>
              <a:t>Стратегия дифференциации</a:t>
            </a:r>
            <a:r>
              <a:rPr lang="ru-RU" sz="2000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sz="2000" dirty="0"/>
            </a:br>
            <a:r>
              <a:rPr lang="ru-RU" sz="2000" dirty="0"/>
              <a:t>Компания преследует стратегию дифференциации, когда открывает для себя и</a:t>
            </a:r>
            <a:br>
              <a:rPr lang="ru-RU" sz="2000" dirty="0"/>
            </a:br>
            <a:r>
              <a:rPr lang="ru-RU" sz="2000" dirty="0"/>
              <a:t>ориентируется на группу клиентов с </a:t>
            </a:r>
            <a:r>
              <a:rPr lang="ru-RU" sz="2000" b="1" dirty="0"/>
              <a:t>неудовлетворенными потребностями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выпуская новый продукт или предлагая новую услугу, которая исполняет задачу</a:t>
            </a:r>
            <a:br>
              <a:rPr lang="ru-RU" sz="2000" dirty="0"/>
            </a:br>
            <a:r>
              <a:rPr lang="ru-RU" sz="2000" dirty="0"/>
              <a:t>(или несколько задач) намного лучше, но при этом стоит намного дороже.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доминирования</a:t>
            </a:r>
            <a:r>
              <a:rPr lang="ru-RU" sz="2000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100" b="1" dirty="0"/>
            </a:br>
            <a:r>
              <a:rPr lang="ru-RU" sz="2000" dirty="0"/>
              <a:t>Компания преследует стратегию доминирования, когда ориентируется на всех</a:t>
            </a:r>
            <a:br>
              <a:rPr lang="ru-RU" sz="2000" dirty="0"/>
            </a:br>
            <a:r>
              <a:rPr lang="ru-RU" sz="2000" dirty="0"/>
              <a:t>потребителей на рынке, создавая новый продукт или предлагая услугу, которая</a:t>
            </a:r>
            <a:br>
              <a:rPr lang="ru-RU" sz="2000" dirty="0"/>
            </a:br>
            <a:r>
              <a:rPr lang="ru-RU" sz="2000" dirty="0"/>
              <a:t>исполняет задачу намного лучше и при этом стоит дешевле.</a:t>
            </a:r>
            <a:r>
              <a:rPr lang="en-US" sz="2000" dirty="0"/>
              <a:t> (</a:t>
            </a:r>
            <a:r>
              <a:rPr lang="ru-RU" sz="2000" dirty="0"/>
              <a:t>Сложно</a:t>
            </a:r>
            <a:r>
              <a:rPr lang="en-US" sz="2000" dirty="0"/>
              <a:t>)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разрушения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sz="2000" b="1" dirty="0"/>
            </a:br>
            <a:r>
              <a:rPr lang="ru-RU" sz="2000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sz="2000" i="1" dirty="0"/>
              <a:t>Такси с попутчиками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обособления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дороже)</a:t>
            </a:r>
            <a:br>
              <a:rPr lang="ru-RU" sz="2000" b="1" dirty="0"/>
            </a:br>
            <a:r>
              <a:rPr lang="ru-RU" sz="2000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sz="2000" i="1" dirty="0"/>
              <a:t>Еда в поезде или аэропорту, платные шлагбаумы, ФЗ 152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удержания </a:t>
            </a:r>
            <a:r>
              <a:rPr lang="ru-RU" sz="2000" b="1" dirty="0">
                <a:solidFill>
                  <a:schemeClr val="accent2"/>
                </a:solidFill>
              </a:rPr>
              <a:t>(+/- также) 👎🏾</a:t>
            </a:r>
            <a:br>
              <a:rPr lang="ru-RU" sz="2000" b="1" dirty="0"/>
            </a:br>
            <a:r>
              <a:rPr lang="ru-RU" sz="2000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sz="2000" dirty="0"/>
            </a:br>
            <a:r>
              <a:rPr lang="ru-RU" sz="2000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64" y="13857"/>
            <a:ext cx="2854036" cy="2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345928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345013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46784" y="1858634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13045" y="2634181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118" y="2348059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8118" y="4064806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866" y="5722065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7040" y="5722065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6257" y="3351409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0927" y="1590166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012" y="1590166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6678" y="4225876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011" y="4220457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F37DF8D3-DA7A-1599-FC83-BDBC29966115}"/>
              </a:ext>
            </a:extLst>
          </p:cNvPr>
          <p:cNvSpPr txBox="1"/>
          <p:nvPr/>
        </p:nvSpPr>
        <p:spPr>
          <a:xfrm>
            <a:off x="5566257" y="6145995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375F1-141B-3249-1A71-E84233C5E42B}"/>
              </a:ext>
            </a:extLst>
          </p:cNvPr>
          <p:cNvSpPr txBox="1"/>
          <p:nvPr/>
        </p:nvSpPr>
        <p:spPr>
          <a:xfrm>
            <a:off x="704653" y="276751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Стратегии роста в зависимости от способа конкуренции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5892"/>
            <a:ext cx="10515600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89616" y="5905082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прогнозирование</a:t>
            </a:r>
            <a:r>
              <a:rPr sz="2000" dirty="0"/>
              <a:t> плана </a:t>
            </a:r>
            <a:r>
              <a:rPr sz="2000" b="1" dirty="0"/>
              <a:t>продаж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22216" y="3851107"/>
            <a:ext cx="3065578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разработка ассортимента</a:t>
            </a:r>
            <a:r>
              <a:rPr sz="2000" dirty="0"/>
              <a:t> и товарной политики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7280" y="1846284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2000" b="1" dirty="0"/>
              <a:t>установление цены</a:t>
            </a:r>
          </a:p>
          <a:p>
            <a:pPr marR="7620">
              <a:lnSpc>
                <a:spcPts val="2200"/>
              </a:lnSpc>
            </a:pPr>
            <a:r>
              <a:rPr lang="ru-RU" sz="2000" dirty="0"/>
              <a:t>на товар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81" y="1608822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2000" b="1" dirty="0"/>
              <a:t>разработка</a:t>
            </a:r>
            <a:r>
              <a:rPr sz="2000" b="1" dirty="0"/>
              <a:t> </a:t>
            </a:r>
            <a:r>
              <a:rPr lang="ru-RU" sz="2000" b="1" dirty="0"/>
              <a:t>продукта</a:t>
            </a:r>
            <a:r>
              <a:rPr sz="2000" dirty="0"/>
              <a:t>:</a:t>
            </a:r>
            <a:br>
              <a:rPr lang="ru-RU" sz="2000" dirty="0"/>
            </a:br>
            <a:r>
              <a:rPr lang="ru-RU" sz="2000" dirty="0"/>
              <a:t>выбор</a:t>
            </a:r>
            <a:r>
              <a:rPr sz="2000" dirty="0"/>
              <a:t> свойств и ключевых характеристик</a:t>
            </a:r>
          </a:p>
          <a:p>
            <a:pPr marR="8466" algn="r">
              <a:lnSpc>
                <a:spcPts val="2133"/>
              </a:lnSpc>
            </a:pPr>
            <a:r>
              <a:rPr sz="2000" dirty="0"/>
              <a:t>продукта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41" y="3765317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стратегии продвижения</a:t>
            </a:r>
          </a:p>
          <a:p>
            <a:pPr marR="8466" algn="r">
              <a:lnSpc>
                <a:spcPts val="2219"/>
              </a:lnSpc>
            </a:pPr>
            <a:r>
              <a:rPr lang="ru-RU" sz="2000" dirty="0"/>
              <a:t>продукта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98126" y="2588775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806516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792744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931373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851729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959190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876003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899034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852636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910753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999200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907066"/>
            <a:ext cx="2787227" cy="1445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ct val="80000"/>
              </a:lnSpc>
            </a:pPr>
            <a:r>
              <a:rPr sz="2200" dirty="0">
                <a:solidFill>
                  <a:schemeClr val="bg1"/>
                </a:solidFill>
              </a:rPr>
              <a:t>Возможные ситуации, в которых требуется проведение анализа конкурентного окружения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D69F1-24B6-58E1-468E-3EEC7DD74834}"/>
              </a:ext>
            </a:extLst>
          </p:cNvPr>
          <p:cNvSpPr txBox="1"/>
          <p:nvPr/>
        </p:nvSpPr>
        <p:spPr>
          <a:xfrm>
            <a:off x="586952" y="5654388"/>
            <a:ext cx="3419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маркетинговой стратегии</a:t>
            </a:r>
            <a:r>
              <a:rPr lang="ru-RU" sz="2000" dirty="0"/>
              <a:t>, </a:t>
            </a:r>
            <a:r>
              <a:rPr lang="ru-RU" sz="2000" b="1" dirty="0"/>
              <a:t>позиционирования</a:t>
            </a:r>
            <a:r>
              <a:rPr lang="ru-RU" sz="2000" dirty="0"/>
              <a:t> товара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88E6-7A8E-DEF5-AF74-33381A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10474065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/ зачем проводить анализ конкурентов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24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128610"/>
            <a:ext cx="11143622" cy="54522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2" y="1132461"/>
            <a:ext cx="10939818" cy="33461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Если мы хотим зарабатывать, используя рекламу в тех же каналах, нам нужно ответить себе на два вопроса: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маржа</a:t>
            </a:r>
            <a:r>
              <a:rPr lang="ru-RU" sz="2400" dirty="0"/>
              <a:t>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конверсия</a:t>
            </a:r>
            <a:r>
              <a:rPr lang="ru-RU" sz="2400" dirty="0"/>
              <a:t> в покупателя,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 конверсия будет выше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Что</a:t>
            </a:r>
            <a:r>
              <a:rPr lang="ru-RU" sz="2000" dirty="0"/>
              <a:t> такого </a:t>
            </a:r>
            <a:r>
              <a:rPr lang="ru-RU" sz="2000" b="1" dirty="0"/>
              <a:t>ценного мы предлагаем</a:t>
            </a:r>
            <a:r>
              <a:rPr lang="ru-RU" sz="20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Unfair advantage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57674"/>
            <a:ext cx="7170336" cy="583771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617592"/>
            <a:ext cx="11244105" cy="4473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3. Маркетинговые исследования и опросы фокус-групп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а) Проводим / заказываем </a:t>
            </a:r>
            <a:r>
              <a:rPr lang="ru-RU" sz="2000" b="1" dirty="0"/>
              <a:t>исследование.</a:t>
            </a:r>
            <a:br>
              <a:rPr lang="ru-RU" sz="2000" b="1" dirty="0"/>
            </a:br>
            <a:r>
              <a:rPr lang="ru-RU" sz="2000" dirty="0"/>
              <a:t>Получаем ответы на вопросы: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Кто ваши главные конкуренты?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преимущества и недостатки ваших конкурентов?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ваши преимущества и недостатки?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каналы используются для продвижения?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б) Если у вас есть </a:t>
            </a:r>
            <a:r>
              <a:rPr lang="ru-RU" sz="2000" b="1" dirty="0"/>
              <a:t>отдел продаж</a:t>
            </a:r>
            <a:r>
              <a:rPr lang="ru-RU" sz="2000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sz="2000" dirty="0"/>
            </a:br>
            <a:r>
              <a:rPr lang="ru-RU" sz="2000" dirty="0"/>
              <a:t>Ценную инсайдерскую информацию можно получить </a:t>
            </a:r>
            <a:r>
              <a:rPr lang="ru-RU" sz="2000" b="1" dirty="0"/>
              <a:t>в общении с потенциальными клиентами</a:t>
            </a:r>
            <a:r>
              <a:rPr lang="ru-RU" sz="2000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в) </a:t>
            </a:r>
            <a:r>
              <a:rPr lang="ru-RU" sz="2000" b="1" dirty="0"/>
              <a:t>Заказать</a:t>
            </a:r>
            <a:r>
              <a:rPr lang="ru-RU" sz="2000" dirty="0"/>
              <a:t> товары или услуги у конкурента, чтобы пройти путь пользователя самостоятельно.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DDD24-2EED-A2F5-D298-42BE7B499F07}"/>
              </a:ext>
            </a:extLst>
          </p:cNvPr>
          <p:cNvSpPr txBox="1"/>
          <p:nvPr/>
        </p:nvSpPr>
        <p:spPr>
          <a:xfrm>
            <a:off x="351692" y="5155908"/>
            <a:ext cx="1148861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i="1" dirty="0"/>
              <a:t>Пример: Когда в Америке по производству мотоциклов лидировали такие компании как </a:t>
            </a:r>
            <a:r>
              <a:rPr lang="en" sz="2000" i="1" dirty="0"/>
              <a:t>Harley, Indian, Triumph, </a:t>
            </a:r>
            <a:r>
              <a:rPr lang="ru-RU" sz="2000" i="1" dirty="0"/>
              <a:t>благодаря конкурентному анализу </a:t>
            </a:r>
            <a:r>
              <a:rPr lang="en" sz="2000" i="1" dirty="0"/>
              <a:t>Honda </a:t>
            </a:r>
            <a:r>
              <a:rPr lang="ru-RU" sz="2000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sz="2000" i="1" dirty="0"/>
              <a:t>Honda.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12387"/>
            <a:ext cx="4125686" cy="5448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sz="2000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sz="2000" dirty="0"/>
              <a:t>SEO-</a:t>
            </a:r>
            <a:r>
              <a:rPr lang="ru-RU" sz="2000" dirty="0"/>
              <a:t>специалистов.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noProof="1"/>
              <a:t>Serpstat, Semrush, Ahrefs, Pr-cy.ru, Similarweb, Keys.so.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Пример: В сервисе </a:t>
            </a:r>
            <a:r>
              <a:rPr lang="en" sz="2000" noProof="1"/>
              <a:t>uXprice</a:t>
            </a:r>
            <a:r>
              <a:rPr lang="en" sz="2000" dirty="0"/>
              <a:t> </a:t>
            </a:r>
            <a:r>
              <a:rPr lang="ru-RU" sz="2000" dirty="0"/>
              <a:t>алгоритмы на основе </a:t>
            </a:r>
            <a:r>
              <a:rPr lang="en-US" sz="2000" dirty="0"/>
              <a:t>ML</a:t>
            </a:r>
            <a:r>
              <a:rPr lang="ru-RU" sz="2000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61816"/>
            <a:ext cx="9873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 по Портеру</a:t>
            </a:r>
          </a:p>
          <a:p>
            <a:pPr marL="16933">
              <a:lnSpc>
                <a:spcPct val="100000"/>
              </a:lnSpc>
            </a:pPr>
            <a:r>
              <a:rPr sz="3600" dirty="0"/>
              <a:t>(1 раз в 3-5 лет)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48201"/>
            <a:ext cx="11575757" cy="1343101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dirty="0"/>
              <a:t>Простая методика анализа конкурентов</a:t>
            </a:r>
            <a:br>
              <a:rPr lang="ru-RU" dirty="0"/>
            </a:br>
            <a:r>
              <a:rPr lang="ru-RU" sz="3600" dirty="0"/>
              <a:t>(1 раз в год)</a:t>
            </a:r>
            <a:endParaRPr lang="ru-RU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no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</a:t>
            </a:r>
            <a:r>
              <a:rPr lang="ru-RU" sz="2400" b="1" dirty="0"/>
              <a:t>конкурентной карты</a:t>
            </a:r>
            <a:r>
              <a:rPr lang="ru-RU" sz="2400" dirty="0"/>
              <a:t>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341"/>
            <a:ext cx="10515600" cy="4709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Специальные инструменты</a:t>
            </a:r>
            <a:r>
              <a:rPr lang="ru-RU" sz="2000" dirty="0"/>
              <a:t>: </a:t>
            </a:r>
            <a:r>
              <a:rPr lang="en-US" sz="2000" u="sng" dirty="0" err="1"/>
              <a:t>SEMRush</a:t>
            </a:r>
            <a:r>
              <a:rPr lang="en-US" sz="2000" dirty="0"/>
              <a:t>, </a:t>
            </a:r>
            <a:r>
              <a:rPr lang="en-US" sz="2000" u="sng" dirty="0" err="1"/>
              <a:t>SimilarWeb</a:t>
            </a:r>
            <a:r>
              <a:rPr lang="en-US" sz="2000" dirty="0"/>
              <a:t>, </a:t>
            </a:r>
            <a:r>
              <a:rPr lang="en-US" sz="2000" u="sng" dirty="0" err="1"/>
              <a:t>YandexRadar</a:t>
            </a:r>
            <a:r>
              <a:rPr lang="en-US" sz="2000" dirty="0"/>
              <a:t>, </a:t>
            </a:r>
            <a:r>
              <a:rPr lang="en-US" sz="2000" u="sng" dirty="0" err="1"/>
              <a:t>Ahrefs</a:t>
            </a:r>
            <a:r>
              <a:rPr lang="en-US" sz="2000" dirty="0"/>
              <a:t>, </a:t>
            </a:r>
            <a:r>
              <a:rPr lang="en-US" sz="2000" u="sng" dirty="0" err="1"/>
              <a:t>Serpstat</a:t>
            </a:r>
            <a:endParaRPr lang="en-US" sz="2000" u="sng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они помогают с анализом + выпускают кучу разных исследований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читать </a:t>
            </a:r>
            <a:r>
              <a:rPr lang="ru-RU" sz="2000" b="1" dirty="0"/>
              <a:t>статьи конкурентов</a:t>
            </a:r>
            <a:r>
              <a:rPr lang="ru-RU" sz="2000" dirty="0"/>
              <a:t>, делать у них контрольные закупки и изучать их деятельность и просто поговорить с ними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Статьи / отчёты / аналитику с </a:t>
            </a:r>
            <a:r>
              <a:rPr lang="ru-RU" sz="2000" b="1" dirty="0"/>
              <a:t>анализом рынка </a:t>
            </a:r>
            <a:r>
              <a:rPr lang="ru-RU" sz="2000" dirty="0"/>
              <a:t>(часть доступно за плату)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Доля рынка (</a:t>
            </a:r>
            <a:r>
              <a:rPr lang="en" sz="2000" b="1" dirty="0"/>
              <a:t>share of voice)</a:t>
            </a:r>
            <a:r>
              <a:rPr lang="ru-RU" sz="20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sz="2000" dirty="0"/>
              <a:t>share of voice”— </a:t>
            </a:r>
            <a:r>
              <a:rPr lang="ru-RU" sz="2000" dirty="0"/>
              <a:t>упоминания ваших конкурентов в соцсетях и в интернете.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Сервисы: </a:t>
            </a:r>
            <a:r>
              <a:rPr lang="en" sz="2000" u="sng" dirty="0"/>
              <a:t>Awario</a:t>
            </a:r>
            <a:r>
              <a:rPr lang="en" sz="2000" dirty="0"/>
              <a:t>, </a:t>
            </a:r>
            <a:r>
              <a:rPr lang="en" sz="2000" u="sng" dirty="0" err="1"/>
              <a:t>Brandwatch</a:t>
            </a:r>
            <a:r>
              <a:rPr lang="en" sz="2000" dirty="0"/>
              <a:t>, </a:t>
            </a:r>
            <a:r>
              <a:rPr lang="en" sz="2000" u="sng" dirty="0"/>
              <a:t>Social-searcher</a:t>
            </a:r>
            <a:r>
              <a:rPr lang="en" sz="2000" dirty="0"/>
              <a:t>, </a:t>
            </a:r>
            <a:r>
              <a:rPr lang="en" sz="2000" u="sng" dirty="0"/>
              <a:t>Mention</a:t>
            </a:r>
            <a:r>
              <a:rPr lang="en" sz="2000" dirty="0"/>
              <a:t>.</a:t>
            </a:r>
            <a:br>
              <a:rPr lang="ru-RU" sz="2000" dirty="0"/>
            </a:br>
            <a:r>
              <a:rPr lang="ru-RU" sz="2000" dirty="0"/>
              <a:t>Они отслеживают все </a:t>
            </a:r>
            <a:r>
              <a:rPr lang="ru-RU" sz="2000" b="1" dirty="0"/>
              <a:t>упоминания бренда в интернете</a:t>
            </a:r>
            <a:r>
              <a:rPr lang="ru-RU" sz="2000" dirty="0"/>
              <a:t> и предоставляют удобные </a:t>
            </a:r>
            <a:r>
              <a:rPr lang="ru-RU" sz="2000" b="1" dirty="0"/>
              <a:t>отчеты</a:t>
            </a:r>
            <a:r>
              <a:rPr lang="ru-RU" sz="2000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7961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/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37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(или 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Фидбек 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Детали про приоритезацию: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задач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целей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76C11-CFE7-E7C8-A5A7-DFC0B7DBC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DE87F12-F891-7F5E-6D3A-915E62D02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2688409"/>
            <a:ext cx="10515600" cy="895394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A748AC-5245-7E20-04EE-FEBAD88F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3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66EEE0-B742-18D6-ED80-3BE179A1465A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D99E682-6E9D-8037-3F39-0C90D7EA2126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C522A-C0D4-F69C-6D11-74357351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DD822-29E1-427E-C090-0E2B3DE1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999C229-6E96-2A6C-C6C4-43021618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205574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1B883-69D4-DA3E-1D8D-D3D8805E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E6AFF-1C68-2C2F-2177-9751B0D4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Подписка (Кол-во подписчиков по типам подписки, удержание, отток)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Разовые покупки (кол-во покупок в месяц, средний чек)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Донаты (комиссии с донатов) (количество донатов, средняя сумма </a:t>
            </a:r>
            <a:r>
              <a:rPr lang="ru-RU" sz="1800" dirty="0" err="1"/>
              <a:t>доната</a:t>
            </a:r>
            <a:r>
              <a:rPr lang="ru-RU" sz="1800" dirty="0"/>
              <a:t>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4994679-6A08-2149-E2D1-BC3BC1BB0231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267272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3BA64-3DE9-A0EA-B602-013807D1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D60B2-3D8D-9D3A-EB83-A12509FCD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0E07E-67D5-6586-FAF2-A129981B1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6683CA64-8E1C-B2E8-7773-F86CFAF96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EB26B-103D-A33D-C6B0-189759868513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077CAE-2943-13E3-ECEF-403E5690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ECB54-3A45-B76B-7C70-9AEB643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C8900-AC2C-9BCC-FE1A-D8B5E47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048949DB-2CB4-2E38-6EDB-C534A5FD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17E-3B28-C9EF-819C-E10D1922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A4B4A-EC40-917B-0CB0-98EB7B8A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4508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Всё есть продукт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pPr>
              <a:lnSpc>
                <a:spcPct val="100000"/>
              </a:lnSpc>
            </a:pPr>
            <a:r>
              <a:rPr lang="ru-RU" dirty="0"/>
              <a:t>Кладбище мёртвых продуктов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>
              <a:lnSpc>
                <a:spcPct val="100000"/>
              </a:lnSpc>
            </a:pPr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 с анализом данных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EDD0-C13B-D754-16CB-DD86FDD8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EAB6D-DBC4-6211-FBDD-049F742F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18291"/>
            <a:ext cx="2617213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метрики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может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/>
              <a:t>North Star </a:t>
            </a:r>
            <a:r>
              <a:rPr lang="ru-RU" sz="2000"/>
              <a:t>метрики </a:t>
            </a:r>
            <a:r>
              <a:rPr lang="ru-RU" sz="2000" dirty="0"/>
              <a:t>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/>
              <a:t>KPI, </a:t>
            </a:r>
            <a:r>
              <a:rPr lang="ru-RU" sz="2000"/>
              <a:t>а </a:t>
            </a:r>
            <a:r>
              <a:rPr lang="ru-RU" sz="2000" dirty="0"/>
              <a:t>они в свою очередь по-разному влияют на </a:t>
            </a:r>
            <a:r>
              <a:rPr lang="en" sz="2000"/>
              <a:t>NSM </a:t>
            </a:r>
            <a:r>
              <a:rPr lang="ru-RU" sz="2000"/>
              <a:t>метрику</a:t>
            </a:r>
            <a:endParaRPr lang="ru-RU" sz="2000" dirty="0"/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67D80881-3CDF-7311-B212-FD1E29E7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7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442" y="317925"/>
            <a:ext cx="10515600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18356" y="1725704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0189" y="1725704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188" y="3843854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673" y="1857832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04C0C-E97D-6768-EEC0-1B455D27B23E}"/>
              </a:ext>
            </a:extLst>
          </p:cNvPr>
          <p:cNvSpPr txBox="1"/>
          <p:nvPr/>
        </p:nvSpPr>
        <p:spPr>
          <a:xfrm>
            <a:off x="5869906" y="3938432"/>
            <a:ext cx="4533900" cy="192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1800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800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1800" spc="117" dirty="0">
                <a:latin typeface="Arial"/>
                <a:cs typeface="Arial"/>
              </a:rPr>
              <a:t>Планы</a:t>
            </a:r>
            <a:r>
              <a:rPr lang="ru-RU" sz="1800" spc="-23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3" dirty="0">
                <a:latin typeface="Arial"/>
                <a:cs typeface="Arial"/>
              </a:rPr>
              <a:t> </a:t>
            </a:r>
            <a:r>
              <a:rPr lang="ru-RU" sz="1800" spc="113" dirty="0">
                <a:latin typeface="Arial"/>
                <a:cs typeface="Arial"/>
              </a:rPr>
              <a:t>месяцам</a:t>
            </a:r>
            <a:endParaRPr lang="ru-RU" sz="1800" dirty="0">
              <a:latin typeface="Arial"/>
              <a:cs typeface="Arial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EE33-841D-E295-BFC7-7EF142B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135" dirty="0"/>
              <a:t>Метрики продукта</a:t>
            </a:r>
            <a:br>
              <a:rPr lang="ru-RU" spc="135" dirty="0"/>
            </a:br>
            <a:r>
              <a:rPr lang="ru-RU" spc="135" dirty="0"/>
              <a:t>вложены в метрики компании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996E07-F22D-7419-BD0D-BC6E980B23D9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EBC513-D203-BF7B-8718-41BCFC7564BA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2D4F51C-638A-CBFF-669A-138B5839C555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35361C0-7E5F-0BDD-17F1-A0A354F0B965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B84361C-A41B-1F1C-B924-1127E43C503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2DA6254-9E70-3AC5-DF74-2EE54C74E28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24BDCA0-68DB-0A1D-2003-47279BBB98C2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B7F574-7486-DDF8-8C0D-D06E51304FC2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0AC32BD-2DBB-01F7-6C77-DB5F50D5DE4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179E8AB6-BD61-F7BD-A8C5-2A31F06F53A6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8152AD9-0D32-1F34-1513-846167B18B37}"/>
              </a:ext>
            </a:extLst>
          </p:cNvPr>
          <p:cNvSpPr txBox="1"/>
          <p:nvPr/>
        </p:nvSpPr>
        <p:spPr>
          <a:xfrm>
            <a:off x="7634783" y="4723177"/>
            <a:ext cx="4116992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7803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08502"/>
            <a:ext cx="10515600" cy="185520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pc="150" dirty="0"/>
              <a:t>Сбор</a:t>
            </a:r>
            <a:r>
              <a:rPr lang="ru-RU" spc="23" dirty="0"/>
              <a:t> </a:t>
            </a:r>
            <a:r>
              <a:rPr lang="ru-RU" spc="323" dirty="0"/>
              <a:t>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dirty="0"/>
              <a:t>Пользователи</a:t>
            </a:r>
            <a:endParaRPr spc="163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400" dirty="0"/>
              <a:t>идеями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134" y="5765532"/>
            <a:ext cx="335178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51757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нравится ли фича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что улучшить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достаточный ли интерес к фиче</a:t>
            </a:r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1295421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баг-</a:t>
            </a:r>
            <a:r>
              <a:rPr lang="ru-RU" sz="2400" dirty="0" err="1"/>
              <a:t>трекер</a:t>
            </a:r>
            <a:endParaRPr lang="ru-RU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pc="40" dirty="0"/>
              <a:t>Инструменты</a:t>
            </a:r>
            <a:r>
              <a:rPr spc="23" dirty="0"/>
              <a:t> </a:t>
            </a:r>
            <a:r>
              <a:rPr lang="ru-RU" spc="169" dirty="0"/>
              <a:t>для</a:t>
            </a:r>
            <a:r>
              <a:rPr spc="27" dirty="0"/>
              <a:t> </a:t>
            </a:r>
            <a:r>
              <a:rPr lang="ru-RU" spc="27" dirty="0"/>
              <a:t>сбора </a:t>
            </a:r>
            <a:r>
              <a:rPr lang="ru-RU" spc="203" dirty="0"/>
              <a:t>обратной связи</a:t>
            </a:r>
            <a:endParaRPr spc="203"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Отзывы и форумы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Обзвон (мессенджеры,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4918139"/>
            <a:ext cx="3265714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8 лучших инструментов сбора обратной связи для </a:t>
            </a:r>
            <a:r>
              <a:rPr lang="en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SaaS-</a:t>
            </a:r>
            <a:r>
              <a:rPr lang="ru-RU" sz="2000" b="1" i="0" dirty="0">
                <a:solidFill>
                  <a:srgbClr val="0D0E2D"/>
                </a:solidFill>
                <a:effectLst/>
                <a:latin typeface="Open Sans" panose="020B0606030504020204" pitchFamily="34" charset="0"/>
                <a:hlinkClick r:id="rId6"/>
              </a:rPr>
              <a:t>компаний</a:t>
            </a:r>
            <a:endParaRPr lang="ru-RU" sz="2000" b="1" i="0" dirty="0">
              <a:solidFill>
                <a:srgbClr val="0D0E2D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1A33-FB82-F1FB-8674-CC88BF32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66E98E-709C-1768-9F9E-2903A0F4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50" y="1783584"/>
            <a:ext cx="9862201" cy="4351338"/>
          </a:xfrm>
        </p:spPr>
      </p:pic>
    </p:spTree>
    <p:extLst>
      <p:ext uri="{BB962C8B-B14F-4D97-AF65-F5344CB8AC3E}">
        <p14:creationId xmlns:p14="http://schemas.microsoft.com/office/powerpoint/2010/main" val="288733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Идеи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139902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418916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Impact 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605613" y="2817724"/>
            <a:ext cx="1049867" cy="2380403"/>
            <a:chOff x="6829036" y="4345856"/>
            <a:chExt cx="1574800" cy="3570604"/>
          </a:xfrm>
        </p:grpSpPr>
        <p:sp>
          <p:nvSpPr>
            <p:cNvPr id="20" name="object 20"/>
            <p:cNvSpPr/>
            <p:nvPr/>
          </p:nvSpPr>
          <p:spPr>
            <a:xfrm>
              <a:off x="6843324" y="4374426"/>
              <a:ext cx="1517650" cy="3514090"/>
            </a:xfrm>
            <a:custGeom>
              <a:avLst/>
              <a:gdLst/>
              <a:ahLst/>
              <a:cxnLst/>
              <a:rect l="l" t="t" r="r" b="b"/>
              <a:pathLst>
                <a:path w="1517650" h="3514090">
                  <a:moveTo>
                    <a:pt x="1465833" y="3513742"/>
                  </a:moveTo>
                  <a:lnTo>
                    <a:pt x="1412013" y="3503263"/>
                  </a:lnTo>
                  <a:lnTo>
                    <a:pt x="1371535" y="3494241"/>
                  </a:lnTo>
                  <a:lnTo>
                    <a:pt x="1331437" y="3484322"/>
                  </a:lnTo>
                  <a:lnTo>
                    <a:pt x="1291728" y="3473519"/>
                  </a:lnTo>
                  <a:lnTo>
                    <a:pt x="1252419" y="3461843"/>
                  </a:lnTo>
                  <a:lnTo>
                    <a:pt x="1213519" y="3449305"/>
                  </a:lnTo>
                  <a:lnTo>
                    <a:pt x="1162308" y="3431270"/>
                  </a:lnTo>
                  <a:lnTo>
                    <a:pt x="1111868" y="3411752"/>
                  </a:lnTo>
                  <a:lnTo>
                    <a:pt x="1062222" y="3390779"/>
                  </a:lnTo>
                  <a:lnTo>
                    <a:pt x="1013393" y="3368380"/>
                  </a:lnTo>
                  <a:lnTo>
                    <a:pt x="965407" y="3344583"/>
                  </a:lnTo>
                  <a:lnTo>
                    <a:pt x="918286" y="3319414"/>
                  </a:lnTo>
                  <a:lnTo>
                    <a:pt x="875580" y="3294988"/>
                  </a:lnTo>
                  <a:lnTo>
                    <a:pt x="833650" y="3269440"/>
                  </a:lnTo>
                  <a:lnTo>
                    <a:pt x="792516" y="3242792"/>
                  </a:lnTo>
                  <a:lnTo>
                    <a:pt x="752196" y="3215065"/>
                  </a:lnTo>
                  <a:lnTo>
                    <a:pt x="712710" y="3186280"/>
                  </a:lnTo>
                  <a:lnTo>
                    <a:pt x="674075" y="3156461"/>
                  </a:lnTo>
                  <a:lnTo>
                    <a:pt x="636312" y="3125629"/>
                  </a:lnTo>
                  <a:lnTo>
                    <a:pt x="599438" y="3093805"/>
                  </a:lnTo>
                  <a:lnTo>
                    <a:pt x="563472" y="3061013"/>
                  </a:lnTo>
                  <a:lnTo>
                    <a:pt x="528433" y="3027272"/>
                  </a:lnTo>
                  <a:lnTo>
                    <a:pt x="494340" y="2992607"/>
                  </a:lnTo>
                  <a:lnTo>
                    <a:pt x="461212" y="2957037"/>
                  </a:lnTo>
                  <a:lnTo>
                    <a:pt x="429068" y="2920586"/>
                  </a:lnTo>
                  <a:lnTo>
                    <a:pt x="397925" y="2883274"/>
                  </a:lnTo>
                  <a:lnTo>
                    <a:pt x="367804" y="2845125"/>
                  </a:lnTo>
                  <a:lnTo>
                    <a:pt x="338722" y="2806160"/>
                  </a:lnTo>
                  <a:lnTo>
                    <a:pt x="310699" y="2766400"/>
                  </a:lnTo>
                  <a:lnTo>
                    <a:pt x="283753" y="2725868"/>
                  </a:lnTo>
                  <a:lnTo>
                    <a:pt x="257903" y="2684586"/>
                  </a:lnTo>
                  <a:lnTo>
                    <a:pt x="233169" y="2642575"/>
                  </a:lnTo>
                  <a:lnTo>
                    <a:pt x="209567" y="2599857"/>
                  </a:lnTo>
                  <a:lnTo>
                    <a:pt x="187119" y="2556455"/>
                  </a:lnTo>
                  <a:lnTo>
                    <a:pt x="165841" y="2512389"/>
                  </a:lnTo>
                  <a:lnTo>
                    <a:pt x="145754" y="2467683"/>
                  </a:lnTo>
                  <a:lnTo>
                    <a:pt x="126875" y="2422357"/>
                  </a:lnTo>
                  <a:lnTo>
                    <a:pt x="109224" y="2376435"/>
                  </a:lnTo>
                  <a:lnTo>
                    <a:pt x="92820" y="2329936"/>
                  </a:lnTo>
                  <a:lnTo>
                    <a:pt x="77680" y="2282885"/>
                  </a:lnTo>
                  <a:lnTo>
                    <a:pt x="63825" y="2235302"/>
                  </a:lnTo>
                  <a:lnTo>
                    <a:pt x="51272" y="2187209"/>
                  </a:lnTo>
                  <a:lnTo>
                    <a:pt x="40041" y="2138628"/>
                  </a:lnTo>
                  <a:lnTo>
                    <a:pt x="30149" y="2089581"/>
                  </a:lnTo>
                  <a:lnTo>
                    <a:pt x="21617" y="2040091"/>
                  </a:lnTo>
                  <a:lnTo>
                    <a:pt x="14463" y="1990178"/>
                  </a:lnTo>
                  <a:lnTo>
                    <a:pt x="8705" y="1939865"/>
                  </a:lnTo>
                  <a:lnTo>
                    <a:pt x="4363" y="1889173"/>
                  </a:lnTo>
                  <a:lnTo>
                    <a:pt x="1455" y="1838125"/>
                  </a:lnTo>
                  <a:lnTo>
                    <a:pt x="0" y="1786743"/>
                  </a:lnTo>
                  <a:lnTo>
                    <a:pt x="16" y="1735048"/>
                  </a:lnTo>
                  <a:lnTo>
                    <a:pt x="1512" y="1683374"/>
                  </a:lnTo>
                  <a:lnTo>
                    <a:pt x="4470" y="1632056"/>
                  </a:lnTo>
                  <a:lnTo>
                    <a:pt x="8870" y="1581115"/>
                  </a:lnTo>
                  <a:lnTo>
                    <a:pt x="14694" y="1530573"/>
                  </a:lnTo>
                  <a:lnTo>
                    <a:pt x="21921" y="1480450"/>
                  </a:lnTo>
                  <a:lnTo>
                    <a:pt x="30533" y="1430768"/>
                  </a:lnTo>
                  <a:lnTo>
                    <a:pt x="40509" y="1381548"/>
                  </a:lnTo>
                  <a:lnTo>
                    <a:pt x="51831" y="1332811"/>
                  </a:lnTo>
                  <a:lnTo>
                    <a:pt x="64479" y="1284580"/>
                  </a:lnTo>
                  <a:lnTo>
                    <a:pt x="78433" y="1236875"/>
                  </a:lnTo>
                  <a:lnTo>
                    <a:pt x="93675" y="1189718"/>
                  </a:lnTo>
                  <a:lnTo>
                    <a:pt x="110185" y="1143129"/>
                  </a:lnTo>
                  <a:lnTo>
                    <a:pt x="127942" y="1097131"/>
                  </a:lnTo>
                  <a:lnTo>
                    <a:pt x="146929" y="1051744"/>
                  </a:lnTo>
                  <a:lnTo>
                    <a:pt x="167126" y="1006990"/>
                  </a:lnTo>
                  <a:lnTo>
                    <a:pt x="188513" y="962891"/>
                  </a:lnTo>
                  <a:lnTo>
                    <a:pt x="211070" y="919467"/>
                  </a:lnTo>
                  <a:lnTo>
                    <a:pt x="234779" y="876740"/>
                  </a:lnTo>
                  <a:lnTo>
                    <a:pt x="259620" y="834731"/>
                  </a:lnTo>
                  <a:lnTo>
                    <a:pt x="285573" y="793461"/>
                  </a:lnTo>
                  <a:lnTo>
                    <a:pt x="312619" y="752953"/>
                  </a:lnTo>
                  <a:lnTo>
                    <a:pt x="340739" y="713227"/>
                  </a:lnTo>
                  <a:lnTo>
                    <a:pt x="369914" y="674304"/>
                  </a:lnTo>
                  <a:lnTo>
                    <a:pt x="400123" y="636206"/>
                  </a:lnTo>
                  <a:lnTo>
                    <a:pt x="431348" y="598954"/>
                  </a:lnTo>
                  <a:lnTo>
                    <a:pt x="463568" y="562570"/>
                  </a:lnTo>
                  <a:lnTo>
                    <a:pt x="496766" y="527075"/>
                  </a:lnTo>
                  <a:lnTo>
                    <a:pt x="530920" y="492490"/>
                  </a:lnTo>
                  <a:lnTo>
                    <a:pt x="566013" y="458836"/>
                  </a:lnTo>
                  <a:lnTo>
                    <a:pt x="602023" y="426135"/>
                  </a:lnTo>
                  <a:lnTo>
                    <a:pt x="638933" y="394409"/>
                  </a:lnTo>
                  <a:lnTo>
                    <a:pt x="676722" y="363677"/>
                  </a:lnTo>
                  <a:lnTo>
                    <a:pt x="715372" y="333963"/>
                  </a:lnTo>
                  <a:lnTo>
                    <a:pt x="754862" y="305287"/>
                  </a:lnTo>
                  <a:lnTo>
                    <a:pt x="795174" y="277670"/>
                  </a:lnTo>
                  <a:lnTo>
                    <a:pt x="836287" y="251134"/>
                  </a:lnTo>
                  <a:lnTo>
                    <a:pt x="878183" y="225701"/>
                  </a:lnTo>
                  <a:lnTo>
                    <a:pt x="920843" y="201390"/>
                  </a:lnTo>
                  <a:lnTo>
                    <a:pt x="964245" y="178225"/>
                  </a:lnTo>
                  <a:lnTo>
                    <a:pt x="1012082" y="154445"/>
                  </a:lnTo>
                  <a:lnTo>
                    <a:pt x="1060744" y="132062"/>
                  </a:lnTo>
                  <a:lnTo>
                    <a:pt x="1110207" y="111101"/>
                  </a:lnTo>
                  <a:lnTo>
                    <a:pt x="1160446" y="91590"/>
                  </a:lnTo>
                  <a:lnTo>
                    <a:pt x="1211436" y="73556"/>
                  </a:lnTo>
                  <a:lnTo>
                    <a:pt x="1263153" y="57027"/>
                  </a:lnTo>
                  <a:lnTo>
                    <a:pt x="1302402" y="45633"/>
                  </a:lnTo>
                  <a:lnTo>
                    <a:pt x="1342036" y="35112"/>
                  </a:lnTo>
                  <a:lnTo>
                    <a:pt x="1382044" y="25475"/>
                  </a:lnTo>
                  <a:lnTo>
                    <a:pt x="1422415" y="16734"/>
                  </a:lnTo>
                  <a:lnTo>
                    <a:pt x="1463140" y="8900"/>
                  </a:lnTo>
                  <a:lnTo>
                    <a:pt x="1504207" y="1984"/>
                  </a:lnTo>
                  <a:lnTo>
                    <a:pt x="1514527" y="400"/>
                  </a:lnTo>
                  <a:lnTo>
                    <a:pt x="1517243" y="0"/>
                  </a:lnTo>
                </a:path>
              </a:pathLst>
            </a:custGeom>
            <a:ln w="28574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32658"/>
                  </a:moveTo>
                  <a:lnTo>
                    <a:pt x="18923" y="18924"/>
                  </a:lnTo>
                  <a:lnTo>
                    <a:pt x="5189" y="0"/>
                  </a:lnTo>
                  <a:lnTo>
                    <a:pt x="47459" y="23459"/>
                  </a:lnTo>
                  <a:lnTo>
                    <a:pt x="0" y="32658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233" y="78692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923" y="18924"/>
                  </a:moveTo>
                  <a:lnTo>
                    <a:pt x="0" y="32658"/>
                  </a:lnTo>
                  <a:lnTo>
                    <a:pt x="47459" y="23459"/>
                  </a:lnTo>
                  <a:lnTo>
                    <a:pt x="5189" y="0"/>
                  </a:lnTo>
                  <a:lnTo>
                    <a:pt x="18923" y="18924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232" y="32796"/>
                  </a:moveTo>
                  <a:lnTo>
                    <a:pt x="18514" y="14281"/>
                  </a:lnTo>
                  <a:lnTo>
                    <a:pt x="0" y="0"/>
                  </a:lnTo>
                  <a:lnTo>
                    <a:pt x="47170" y="10583"/>
                  </a:lnTo>
                  <a:lnTo>
                    <a:pt x="4232" y="3279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2053" y="4360144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18514" y="14281"/>
                  </a:moveTo>
                  <a:lnTo>
                    <a:pt x="4232" y="32796"/>
                  </a:lnTo>
                  <a:lnTo>
                    <a:pt x="47170" y="10583"/>
                  </a:lnTo>
                  <a:lnTo>
                    <a:pt x="0" y="0"/>
                  </a:lnTo>
                  <a:lnTo>
                    <a:pt x="18514" y="14281"/>
                  </a:lnTo>
                  <a:close/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101422" y="3672232"/>
            <a:ext cx="1154853" cy="485603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6107" rIns="0" bIns="0" rtlCol="0">
            <a:spAutoFit/>
          </a:bodyPr>
          <a:lstStyle/>
          <a:p>
            <a:pPr marL="187546">
              <a:spcBef>
                <a:spcPts val="1387"/>
              </a:spcBef>
            </a:pPr>
            <a:r>
              <a:rPr sz="2000" b="1" spc="153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30356" y="2612342"/>
            <a:ext cx="1154853" cy="359928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95789" y="21561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95789" y="3068554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61222" y="187586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61222" y="243639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61222" y="30685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30356" y="4980325"/>
            <a:ext cx="1154853" cy="359928"/>
          </a:xfrm>
          <a:prstGeom prst="rect">
            <a:avLst/>
          </a:prstGeom>
          <a:solidFill>
            <a:srgbClr val="D4E1F4"/>
          </a:solidFill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88393">
              <a:spcBef>
                <a:spcPts val="407"/>
              </a:spcBef>
            </a:pPr>
            <a:r>
              <a:rPr sz="2000" b="1" spc="12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95789" y="4524112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95789" y="5436537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208290">
              <a:spcBef>
                <a:spcPts val="407"/>
              </a:spcBef>
            </a:pPr>
            <a:r>
              <a:rPr sz="2000" spc="147" dirty="0"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61222" y="4243846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153677">
              <a:spcBef>
                <a:spcPts val="407"/>
              </a:spcBef>
            </a:pPr>
            <a:r>
              <a:rPr sz="2000" spc="163" dirty="0">
                <a:latin typeface="Arial"/>
                <a:cs typeface="Arial"/>
              </a:rPr>
              <a:t>What?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61222" y="480437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61222" y="5436529"/>
            <a:ext cx="1154853" cy="359928"/>
          </a:xfrm>
          <a:prstGeom prst="rect">
            <a:avLst/>
          </a:prstGeom>
          <a:ln w="28574">
            <a:solidFill>
              <a:srgbClr val="1155CC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2000" spc="-17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8" y="1324321"/>
            <a:ext cx="6371535" cy="2499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чего применяется </a:t>
            </a:r>
            <a:r>
              <a:rPr lang="en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выявления конфликтов интересов заинтересованных лиц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генерации гипотез по развитию продукта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1" y="132023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Impact Mapping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522706"/>
            <a:ext cx="8158568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43482"/>
            <a:ext cx="4019197" cy="16756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>
              <a:spcBef>
                <a:spcPts val="1693"/>
              </a:spcBef>
            </a:pPr>
            <a:r>
              <a:rPr lang="ru-RU" sz="2800" noProof="1">
                <a:solidFill>
                  <a:schemeClr val="accent5">
                    <a:lumMod val="50000"/>
                  </a:schemeClr>
                </a:solidFill>
              </a:rPr>
              <a:t>→ и</a:t>
            </a: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х пользователи</a:t>
            </a:r>
          </a:p>
          <a:p>
            <a:pPr marL="8467">
              <a:spcBef>
                <a:spcPts val="1693"/>
              </a:spcBef>
              <a:tabLst>
                <a:tab pos="414464" algn="l"/>
              </a:tabLst>
            </a:pPr>
            <a:r>
              <a:rPr sz="2400" dirty="0"/>
              <a:t>❏	</a:t>
            </a:r>
            <a:r>
              <a:rPr lang="ru-RU" sz="2400" dirty="0"/>
              <a:t>опросы / отзывы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534" y="355321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Открытые отчёты (Momo)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34" y="5228848"/>
            <a:ext cx="607991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dirty="0">
                <a:solidFill>
                  <a:schemeClr val="accent5">
                    <a:lumMod val="50000"/>
                  </a:schemeClr>
                </a:solidFill>
              </a:rPr>
              <a:t>гуглить: «Momo Financial Results Quarter 2016»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5625" y="1855808"/>
            <a:ext cx="11280987" cy="3508587"/>
            <a:chOff x="683437" y="2783712"/>
            <a:chExt cx="16921480" cy="526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37" y="2783712"/>
              <a:ext cx="16921175" cy="5262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4" y="2940874"/>
              <a:ext cx="16092499" cy="443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53549" y="3848524"/>
              <a:ext cx="2821305" cy="975360"/>
            </a:xfrm>
            <a:custGeom>
              <a:avLst/>
              <a:gdLst/>
              <a:ahLst/>
              <a:cxnLst/>
              <a:rect l="l" t="t" r="r" b="b"/>
              <a:pathLst>
                <a:path w="2821305" h="975360">
                  <a:moveTo>
                    <a:pt x="0" y="0"/>
                  </a:moveTo>
                  <a:lnTo>
                    <a:pt x="2821164" y="974863"/>
                  </a:lnTo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0" y="242981"/>
                  </a:moveTo>
                  <a:lnTo>
                    <a:pt x="163472" y="163472"/>
                  </a:lnTo>
                  <a:lnTo>
                    <a:pt x="83963" y="0"/>
                  </a:lnTo>
                  <a:lnTo>
                    <a:pt x="375774" y="236834"/>
                  </a:lnTo>
                  <a:lnTo>
                    <a:pt x="0" y="24298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11242" y="4659916"/>
              <a:ext cx="375920" cy="243204"/>
            </a:xfrm>
            <a:custGeom>
              <a:avLst/>
              <a:gdLst/>
              <a:ahLst/>
              <a:cxnLst/>
              <a:rect l="l" t="t" r="r" b="b"/>
              <a:pathLst>
                <a:path w="375919" h="243204">
                  <a:moveTo>
                    <a:pt x="163472" y="163472"/>
                  </a:moveTo>
                  <a:lnTo>
                    <a:pt x="0" y="242981"/>
                  </a:lnTo>
                  <a:lnTo>
                    <a:pt x="375774" y="236834"/>
                  </a:lnTo>
                  <a:lnTo>
                    <a:pt x="83963" y="0"/>
                  </a:lnTo>
                  <a:lnTo>
                    <a:pt x="163472" y="163472"/>
                  </a:lnTo>
                  <a:close/>
                </a:path>
              </a:pathLst>
            </a:custGeom>
            <a:ln w="1142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365126"/>
            <a:ext cx="10515600" cy="1021548"/>
          </a:xfrm>
        </p:spPr>
        <p:txBody>
          <a:bodyPr/>
          <a:lstStyle/>
          <a:p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483982"/>
            <a:ext cx="7652657" cy="4716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600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6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6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noProof="1">
                <a:solidFill>
                  <a:srgbClr val="333333"/>
                </a:solidFill>
              </a:rPr>
              <a:t>Пример: </a:t>
            </a:r>
            <a:r>
              <a:rPr lang="ru-RU" i="1" noProof="1">
                <a:solidFill>
                  <a:srgbClr val="333333"/>
                </a:solidFill>
              </a:rPr>
              <a:t>Оскар Хартман</a:t>
            </a:r>
            <a:r>
              <a:rPr lang="ru-RU" noProof="1">
                <a:solidFill>
                  <a:srgbClr val="333333"/>
                </a:solidFill>
              </a:rPr>
              <a:t>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33B191-57D5-5925-F159-1B4609038D0C}"/>
              </a:ext>
            </a:extLst>
          </p:cNvPr>
          <p:cNvSpPr txBox="1">
            <a:spLocks/>
          </p:cNvSpPr>
          <p:nvPr/>
        </p:nvSpPr>
        <p:spPr>
          <a:xfrm>
            <a:off x="796757" y="196926"/>
            <a:ext cx="1025331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Результирующая таблица с идеями фичей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F220BDB-5FA8-0433-D72E-7B3C4B4FFF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8" y="1023432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74E8DEC3-1311-64FA-92D0-589FA0A199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758" y="1066652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879" y="396128"/>
            <a:ext cx="88364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-28440" y="1517301"/>
            <a:ext cx="12243740" cy="4602145"/>
            <a:chOff x="754875" y="2588449"/>
            <a:chExt cx="16736694" cy="629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73084" y="1889534"/>
            <a:ext cx="118406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1733" spc="133" dirty="0">
                <a:solidFill>
                  <a:srgbClr val="FFFFFF"/>
                </a:solidFill>
                <a:latin typeface="Arial"/>
                <a:cs typeface="Arial"/>
              </a:rPr>
              <a:t>Метрика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316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1733" spc="140" dirty="0">
                <a:solidFill>
                  <a:srgbClr val="FFFFFF"/>
                </a:solidFill>
                <a:latin typeface="Arial"/>
                <a:cs typeface="Arial"/>
              </a:rPr>
              <a:t>Проект</a:t>
            </a:r>
            <a:endParaRPr sz="1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8150" y="1889534"/>
            <a:ext cx="1497330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1733" spc="76" dirty="0">
                <a:solidFill>
                  <a:srgbClr val="FFFFFF"/>
                </a:solidFill>
                <a:latin typeface="Arial"/>
                <a:cs typeface="Arial"/>
              </a:rPr>
              <a:t>Платформа</a:t>
            </a:r>
            <a:endParaRPr sz="17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4858" y="1889534"/>
            <a:ext cx="1065107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1733" spc="27" dirty="0">
                <a:solidFill>
                  <a:srgbClr val="FFFFFF"/>
                </a:solidFill>
                <a:latin typeface="Arial"/>
                <a:cs typeface="Arial"/>
              </a:rPr>
              <a:t>Статус</a:t>
            </a:r>
            <a:endParaRPr sz="17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1867" y="1889534"/>
            <a:ext cx="1283123" cy="31540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1733" spc="40" dirty="0">
                <a:solidFill>
                  <a:srgbClr val="FFFFFF"/>
                </a:solidFill>
                <a:latin typeface="Arial"/>
                <a:cs typeface="Arial"/>
              </a:rPr>
              <a:t>Результат</a:t>
            </a:r>
            <a:endParaRPr sz="1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660070" y="2983703"/>
            <a:ext cx="1995055" cy="46461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3932221"/>
            <a:ext cx="1971040" cy="680058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5083578"/>
            <a:ext cx="2103120" cy="58131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40970" algn="ctr">
              <a:lnSpc>
                <a:spcPts val="1430"/>
              </a:lnSpc>
              <a:spcBef>
                <a:spcPts val="155"/>
              </a:spcBef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5019946"/>
            <a:ext cx="1949437" cy="6813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7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0" y="38429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09599" y="4055651"/>
            <a:ext cx="2315463" cy="4274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74040" marR="5080" indent="-561975" algn="ctr">
              <a:lnSpc>
                <a:spcPts val="1430"/>
              </a:lnSpc>
              <a:spcBef>
                <a:spcPts val="155"/>
              </a:spcBef>
            </a:pPr>
            <a:r>
              <a:rPr lang="ru-RU" sz="2000" dirty="0"/>
              <a:t>Прототипирование</a:t>
            </a:r>
          </a:p>
          <a:p>
            <a:pPr marL="574040" marR="5080" indent="-561975" algn="ctr">
              <a:lnSpc>
                <a:spcPts val="1430"/>
              </a:lnSpc>
              <a:spcBef>
                <a:spcPts val="155"/>
              </a:spcBef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89383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500938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691985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123811"/>
            <a:ext cx="11785600" cy="4519506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3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2029711"/>
            <a:ext cx="11785598" cy="1395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534" y="42893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Способы оценки фич / проектов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1291" cy="205364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Собственная формула</a:t>
            </a:r>
            <a:endParaRPr lang="ru-RU" sz="3600" dirty="0">
              <a:latin typeface="Arial"/>
              <a:cs typeface="Arial"/>
            </a:endParaRPr>
          </a:p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0" y="130176"/>
            <a:ext cx="10190480" cy="6644015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795072" y="703385"/>
            <a:ext cx="6207872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Видение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1106660" y="2470945"/>
            <a:ext cx="2400216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Целевая группа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0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кому продукт может принести пользу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кто его пользователи и клиенты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648336" y="2086208"/>
            <a:ext cx="2400216" cy="20005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Потребности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опишите ценностное предложение продукта: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основную проблему, которую решает продукт,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или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основное преимущество, которое он предлагает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В разделе должно быть ясно,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почему люди захотят использовать продукт или платить за него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143450" y="2283650"/>
            <a:ext cx="2400216" cy="172617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Продукт 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суммирует </a:t>
            </a:r>
            <a:r>
              <a:rPr lang="ru-RU" sz="10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е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клоге продукта.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8685124" y="2685073"/>
            <a:ext cx="2400216" cy="11106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Цели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 </a:t>
            </a:r>
            <a:r>
              <a:rPr lang="ru-RU" sz="1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Бизнеса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c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Toyota Prius</a:t>
            </a:r>
            <a:endParaRPr lang="en-US" sz="10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1154498" y="5161177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dirty="0">
                <a:solidFill>
                  <a:srgbClr val="000000"/>
                </a:solidFill>
                <a:highlight>
                  <a:srgbClr val="FFFF00"/>
                </a:highlight>
                <a:latin typeface="Montserrat" pitchFamily="2" charset="0"/>
              </a:rPr>
              <a:t>Основные конкуренты, их сильные и слабые стороны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648336" y="5155679"/>
            <a:ext cx="240021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монетизировать продукт?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166730" y="5232623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Основные статьи затрат на разработку и выводу продукта на рынок</a:t>
            </a:r>
            <a:endParaRPr lang="ru-RU" sz="10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8685124" y="5208000"/>
            <a:ext cx="2400216" cy="7694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Каналы продвижения.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Как вы будете продвигать и продавать продукт?</a:t>
            </a:r>
            <a:b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</a:br>
            <a:r>
              <a:rPr lang="ru-RU" sz="100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itchFamily="2" charset="0"/>
              </a:rPr>
              <a:t>Существуют ли данные каналы сейчас?</a:t>
            </a:r>
            <a:endParaRPr lang="ru-RU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34244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825" y="2228625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2827" y="1547446"/>
            <a:ext cx="12241304" cy="4290645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8710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5776" y="58910"/>
            <a:ext cx="1163093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952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385" y="1475912"/>
            <a:ext cx="10962751" cy="4941523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algn="l"/>
            <a:r>
              <a:rPr lang="ru-RU" sz="2200" dirty="0"/>
              <a:t>Целевая аудитория (ЦА) — люди, </a:t>
            </a:r>
            <a:r>
              <a:rPr lang="ru-RU" sz="2200" b="1" dirty="0"/>
              <a:t>потенциально заинтересованные</a:t>
            </a:r>
            <a:r>
              <a:rPr lang="ru-RU" sz="2200" dirty="0"/>
              <a:t> в вашем товаре или услуге. Это люди, у которых есть </a:t>
            </a:r>
            <a:r>
              <a:rPr lang="ru-RU" sz="2200" b="1" dirty="0"/>
              <a:t>потребности или проблемы, которые может решить ваш продукт</a:t>
            </a:r>
            <a:r>
              <a:rPr lang="ru-RU" sz="2200" dirty="0"/>
              <a:t>.</a:t>
            </a:r>
          </a:p>
          <a:p>
            <a:pPr algn="l">
              <a:spcBef>
                <a:spcPts val="1500"/>
              </a:spcBef>
            </a:pPr>
            <a:r>
              <a:rPr lang="ru-RU" sz="2200" dirty="0"/>
              <a:t>На них вы будете ориентироваться при запуске бизнеса, разработке самого продукта и его фич, разработке дизайна, запуске рекламы и других маркетинговых мероприятий.</a:t>
            </a:r>
          </a:p>
          <a:p>
            <a:pPr algn="l"/>
            <a:endParaRPr lang="ru-RU" sz="2200" dirty="0"/>
          </a:p>
          <a:p>
            <a:pPr algn="l"/>
            <a:r>
              <a:rPr lang="ru-RU" sz="2200" dirty="0"/>
              <a:t>Не всегда реальная целевая аудитория совпадает с предполагаемой (пример с </a:t>
            </a:r>
            <a:r>
              <a:rPr lang="en-US" sz="2200" dirty="0"/>
              <a:t>Playrix</a:t>
            </a:r>
            <a:r>
              <a:rPr lang="ru-RU" sz="2200" dirty="0"/>
              <a:t>)</a:t>
            </a:r>
            <a:endParaRPr lang="en-US" sz="2200" dirty="0"/>
          </a:p>
          <a:p>
            <a:pPr algn="l"/>
            <a:endParaRPr lang="en-US" sz="2200" dirty="0"/>
          </a:p>
          <a:p>
            <a:r>
              <a:rPr lang="ru-RU" sz="2200" dirty="0"/>
              <a:t>Свою ЦА нужно знать, чтобы</a:t>
            </a:r>
            <a:r>
              <a:rPr lang="en-US" sz="2200" dirty="0"/>
              <a:t>:</a:t>
            </a:r>
            <a:endParaRPr lang="ru-RU" sz="22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200" dirty="0"/>
              <a:t>Создать уникальное торговое предложение;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Определить каналы продаж;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Сократить затраты на неэффективную рекламу;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Повысить лояльность потребителя;</a:t>
            </a:r>
          </a:p>
          <a:p>
            <a:pPr indent="-180000" algn="l">
              <a:buFont typeface="Arial" panose="020B0604020202020204" pitchFamily="34" charset="0"/>
              <a:buChar char="•"/>
            </a:pPr>
            <a:r>
              <a:rPr lang="ru-RU" sz="2200" dirty="0"/>
              <a:t>Персонализировать коммуникацию с клиентом.</a:t>
            </a:r>
            <a:endParaRPr sz="2200" dirty="0"/>
          </a:p>
        </p:txBody>
      </p:sp>
      <p:sp>
        <p:nvSpPr>
          <p:cNvPr id="5" name="object 5"/>
          <p:cNvSpPr/>
          <p:nvPr/>
        </p:nvSpPr>
        <p:spPr>
          <a:xfrm>
            <a:off x="11129235" y="204511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AADEFD9-21F8-99F3-2395-6D08C8AE3856}"/>
              </a:ext>
            </a:extLst>
          </p:cNvPr>
          <p:cNvSpPr txBox="1">
            <a:spLocks/>
          </p:cNvSpPr>
          <p:nvPr/>
        </p:nvSpPr>
        <p:spPr>
          <a:xfrm>
            <a:off x="703385" y="530620"/>
            <a:ext cx="102895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Целевая аудитория, целевая группа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F0C45A-65DA-0677-EC0A-A8DB5BB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825"/>
            <a:ext cx="10515600" cy="37821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Портрет целевой аудитории нужен, чтобы: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Таргетироваться в рекламе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Не сливать бюджет впустую, если мы не попадаем в ЦА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Создавать Рекламный / маркетинговый креатив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Затачивать под неё свой продукт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«Молодёжный» дизайн и т. п.</a:t>
            </a:r>
          </a:p>
          <a:p>
            <a:pPr lvl="1">
              <a:lnSpc>
                <a:spcPct val="120000"/>
              </a:lnSpc>
            </a:pPr>
            <a:r>
              <a:rPr lang="ru-RU" sz="2000" dirty="0"/>
              <a:t>Учитывать другие её потребности и контекст использования продукта</a:t>
            </a:r>
          </a:p>
          <a:p>
            <a:pPr lvl="1">
              <a:lnSpc>
                <a:spcPct val="120000"/>
              </a:lnSpc>
            </a:pPr>
            <a:endParaRPr lang="ru-RU" sz="20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C36C2F2-D187-17EC-AF42-D9DFD2CF6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416" y="4360410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24D78DF-E74A-782E-1E7E-080A8AB0FCF3}"/>
              </a:ext>
            </a:extLst>
          </p:cNvPr>
          <p:cNvSpPr txBox="1">
            <a:spLocks/>
          </p:cNvSpPr>
          <p:nvPr/>
        </p:nvSpPr>
        <p:spPr>
          <a:xfrm>
            <a:off x="838200" y="321945"/>
            <a:ext cx="51943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Кто мой клиент?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48BE94D-68A4-CC13-7540-51AC9D0AC007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1C0DB0-8FBA-BDB2-CAD3-17438ABEA5D6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917E6B7-1B84-22FE-FF80-8BDCFAAE7A4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572466E-A843-8EAE-5005-DC1FE390AF2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8FAB4DE-9F01-07EF-544F-707576EA2079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1495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15FB-E982-455A-26DF-6503CD2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3" y="217141"/>
            <a:ext cx="6652576" cy="840028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E84F-4C5D-5BD0-9473-C583FFFA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73" y="1228954"/>
            <a:ext cx="6502758" cy="56290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Ядро</a:t>
            </a:r>
            <a:br>
              <a:rPr lang="ru-RU" sz="2000" dirty="0"/>
            </a:br>
            <a:r>
              <a:rPr lang="ru-RU" sz="2000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Прямая целевая аудитория</a:t>
            </a:r>
            <a:br>
              <a:rPr lang="ru-RU" sz="2000" dirty="0"/>
            </a:br>
            <a:r>
              <a:rPr lang="ru-RU" sz="2000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Косвенная целевая аудитория</a:t>
            </a:r>
            <a:br>
              <a:rPr lang="ru-RU" sz="2000" dirty="0"/>
            </a:br>
            <a:r>
              <a:rPr lang="ru-RU" sz="2000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sz="2000" dirty="0"/>
            </a:br>
            <a:r>
              <a:rPr lang="ru-RU" sz="2000" dirty="0"/>
              <a:t>Они влияют на мнение прямой целевой аудитории.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192E2E-B8F2-3FCD-00A8-5989DDC9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50" y="2369713"/>
            <a:ext cx="4868650" cy="448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05B29-B4DE-8ACE-B753-47722096BEDB}"/>
              </a:ext>
            </a:extLst>
          </p:cNvPr>
          <p:cNvSpPr txBox="1"/>
          <p:nvPr/>
        </p:nvSpPr>
        <p:spPr>
          <a:xfrm>
            <a:off x="7259572" y="115912"/>
            <a:ext cx="4932428" cy="2099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Широкая</a:t>
            </a:r>
            <a:r>
              <a:rPr lang="ru-RU" sz="2400" dirty="0"/>
              <a:t> —</a:t>
            </a:r>
            <a:r>
              <a:rPr lang="ru-RU" sz="2000" dirty="0"/>
              <a:t>Люди, которым так или иначе интересен продукт или услуга. Обычно разбивается на несколько сегментов.</a:t>
            </a:r>
            <a:br>
              <a:rPr lang="ru-RU" sz="2400" dirty="0"/>
            </a:br>
            <a:r>
              <a:rPr lang="ru-RU" sz="2000" b="1" dirty="0"/>
              <a:t>Узкая</a:t>
            </a:r>
            <a:r>
              <a:rPr lang="ru-RU" sz="2400" dirty="0"/>
              <a:t> — </a:t>
            </a:r>
            <a:r>
              <a:rPr lang="ru-RU" sz="2000" dirty="0"/>
              <a:t>Группа потребителей, имеющие конкретные запросы относительно товара или услуги.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2274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Product oriented design — </a:t>
            </a:r>
            <a:r>
              <a:rPr lang="ru-RU" sz="2200" dirty="0"/>
              <a:t>покупайте то, что есть!</a:t>
            </a:r>
          </a:p>
          <a:p>
            <a:r>
              <a:rPr lang="ru-RU" sz="22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Нет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Arial"/>
                <a:cs typeface="Arial"/>
              </a:rPr>
              <a:t>видения</a:t>
            </a:r>
            <a:endParaRPr sz="20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Продукт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представляет 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собой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сборную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солянку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660365"/>
            <a:ext cx="1814557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solidFill>
                  <a:srgbClr val="FFFFFF"/>
                </a:solidFill>
                <a:latin typeface="Arial"/>
                <a:cs typeface="Arial"/>
              </a:rPr>
              <a:t>Чрезмерный </a:t>
            </a:r>
            <a:r>
              <a:rPr sz="1600" spc="9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Arial"/>
                <a:cs typeface="Arial"/>
              </a:rPr>
              <a:t>рынка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учет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только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данных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клиентов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лучше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знаю,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что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Arial"/>
                <a:cs typeface="Arial"/>
              </a:rPr>
              <a:t>нужно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клиентам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8011589" y="3462730"/>
            <a:ext cx="19846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Arial"/>
                <a:cs typeface="Arial"/>
              </a:rPr>
              <a:t>Вырубленное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в </a:t>
            </a:r>
            <a:r>
              <a:rPr sz="1600" spc="105" dirty="0">
                <a:latin typeface="Arial"/>
                <a:cs typeface="Arial"/>
              </a:rPr>
              <a:t>граните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видение </a:t>
            </a:r>
            <a:r>
              <a:rPr sz="1600" spc="95" dirty="0">
                <a:latin typeface="Arial"/>
                <a:cs typeface="Arial"/>
              </a:rPr>
              <a:t>продукта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501426" y="2659297"/>
            <a:ext cx="1461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Больше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фич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- </a:t>
            </a:r>
            <a:r>
              <a:rPr sz="1400" spc="90" dirty="0">
                <a:latin typeface="Arial"/>
                <a:cs typeface="Arial"/>
              </a:rPr>
              <a:t>больше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value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52" y="369644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52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Демографические характеристики — базовые характеристики ЦА: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Пол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Возраст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Семейное положение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Образование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работы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Финансовый статус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8" t="3412" r="4512" b="6128"/>
          <a:stretch/>
        </p:blipFill>
        <p:spPr>
          <a:xfrm>
            <a:off x="5295642" y="1416675"/>
            <a:ext cx="3036989" cy="2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10515600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6" y="1284790"/>
            <a:ext cx="10921161" cy="53070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Географические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Крупные города / сельская местность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Северные регионы / южные регионы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pPr>
              <a:lnSpc>
                <a:spcPct val="100000"/>
              </a:lnSpc>
            </a:pPr>
            <a:r>
              <a:rPr lang="ru-RU" dirty="0"/>
              <a:t>Демографические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Можно настраивать таргетированную рекламу (в соцсетях)</a:t>
            </a:r>
          </a:p>
          <a:p>
            <a:pPr>
              <a:lnSpc>
                <a:spcPct val="100000"/>
              </a:lnSpc>
            </a:pPr>
            <a:r>
              <a:rPr lang="ru-RU" dirty="0"/>
              <a:t>Социально-экономические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83" y="2660509"/>
            <a:ext cx="5649807" cy="172696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3600" dirty="0"/>
              <a:t>Рисуй портрет</a:t>
            </a:r>
            <a:br>
              <a:rPr lang="en-US" sz="3600" dirty="0"/>
            </a:br>
            <a:r>
              <a:rPr lang="ru-RU" sz="3600" dirty="0"/>
              <a:t>по</a:t>
            </a:r>
            <a:r>
              <a:rPr lang="en-US" sz="3600" dirty="0"/>
              <a:t> </a:t>
            </a:r>
            <a:r>
              <a:rPr lang="ru-RU" sz="3600" dirty="0"/>
              <a:t>мышлению,</a:t>
            </a:r>
            <a:br>
              <a:rPr lang="en-US" sz="3600" dirty="0"/>
            </a:br>
            <a:r>
              <a:rPr lang="ru-RU" sz="3600" dirty="0"/>
              <a:t>а не по биометрикам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активный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живёт в центре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200" noProof="1">
                <a:solidFill>
                  <a:srgbClr val="0432FF"/>
                </a:solidFill>
              </a:rPr>
              <a:t>разрушает</a:t>
            </a:r>
            <a:r>
              <a:rPr sz="2200" noProof="1">
                <a:solidFill>
                  <a:srgbClr val="0432FF"/>
                </a:solidFill>
              </a:rPr>
              <a:t> стереотип</a:t>
            </a:r>
            <a:r>
              <a:rPr lang="ru-RU" sz="2200" noProof="1">
                <a:solidFill>
                  <a:srgbClr val="0432FF"/>
                </a:solidFill>
              </a:rPr>
              <a:t>ы</a:t>
            </a:r>
            <a:endParaRPr sz="2200" noProof="1">
              <a:solidFill>
                <a:srgbClr val="0432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200" dirty="0">
                <a:solidFill>
                  <a:srgbClr val="0432FF"/>
                </a:solidFill>
              </a:rPr>
              <a:t>интересуется современным искусством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 года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двое детей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женат</a:t>
            </a:r>
            <a:endParaRPr sz="2200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9" y="436086"/>
            <a:ext cx="4879482" cy="1289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ЦА: </a:t>
            </a:r>
            <a:r>
              <a:rPr lang="en-US" sz="4000" dirty="0"/>
              <a:t> </a:t>
            </a:r>
            <a:r>
              <a:rPr lang="ru-RU" sz="4000" dirty="0"/>
              <a:t>психологические</a:t>
            </a:r>
            <a:r>
              <a:rPr lang="en-US" sz="4000" dirty="0"/>
              <a:t> </a:t>
            </a:r>
            <a:r>
              <a:rPr lang="ru-RU" sz="4000" dirty="0"/>
              <a:t>характеристики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73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592"/>
            <a:ext cx="6695941" cy="5199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Образ жизни, ценности, принципы, мечты, страхи, проблемы, кумиры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Скорость принятия решения и взгляд на мир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Консерваторы обычно долго обдумывают покупку, взвешивая все за и против. 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Принадлежность к ценностным группам / субкультурам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Людям хочется чувствовать принадлежность к определенной группе или ассоциировать себя с кумиром. Поэтому так хорошо продаются товары, которые рекламируют инфлюенсеры.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9A3F4-A154-0EB6-4B34-A579C0D3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41" y="1388050"/>
            <a:ext cx="4657859" cy="2587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C4B07-C7B3-5C07-D091-B095CFE5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40" y="4178943"/>
            <a:ext cx="4657859" cy="2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484051" y="150562"/>
            <a:ext cx="10515600" cy="9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Деление ЦА по скорости принятия инноваций.</a:t>
            </a:r>
            <a:br>
              <a:rPr lang="ru-RU" sz="4000" dirty="0"/>
            </a:br>
            <a:r>
              <a:rPr lang="ru-RU" sz="4000" dirty="0"/>
              <a:t>Цикл принятия решений Джефри Мура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DE5EA7-CB77-3698-9346-34DF3E01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997" y="1635737"/>
            <a:ext cx="8996006" cy="3195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BF3D4D-396C-E6D9-7685-BDEEB3C5DF54}"/>
              </a:ext>
            </a:extLst>
          </p:cNvPr>
          <p:cNvSpPr txBox="1"/>
          <p:nvPr/>
        </p:nvSpPr>
        <p:spPr>
          <a:xfrm>
            <a:off x="484050" y="1271489"/>
            <a:ext cx="10291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  <a:endParaRPr lang="ru-RU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484050" y="4780167"/>
            <a:ext cx="1116008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endParaRPr lang="ru-RU" sz="2000" dirty="0">
              <a:solidFill>
                <a:srgbClr val="212529"/>
              </a:solidFill>
            </a:endParaRP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02" y="3967827"/>
            <a:ext cx="820450" cy="107160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683938"/>
            <a:ext cx="11616159" cy="6153805"/>
          </a:xfrm>
        </p:spPr>
        <p:txBody>
          <a:bodyPr>
            <a:noAutofit/>
          </a:bodyPr>
          <a:lstStyle/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Новаторы: 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2000" b="1" i="0" dirty="0">
              <a:solidFill>
                <a:srgbClr val="212529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Ранние последователи (провидцы)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и тогда решат, что это им подходит. Чтобы завоевать их доверие, сделайте так, чтобы о вашей технологии говорили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для них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Проникнуть в этот сегмент значит обеспечить себе стабильную прибыль и рост.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Если раннее большинство способно самостоятельно справиться с технологичным продуктом, представители позднего большинства ждут, пока он станет отраслевым стандартом. Покупают у крупных компаний и только если точно уверены. Эта группа тоже составляет около трети рынка.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2000" b="1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212529"/>
                </a:solidFill>
                <a:effectLst/>
              </a:rPr>
              <a:t>«Увальни»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-10796"/>
            <a:ext cx="10515600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22" y="17391"/>
            <a:ext cx="2006278" cy="6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380950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4" y="1545320"/>
            <a:ext cx="7502026" cy="27549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Молодые люди, желающие подкачаться, чтобы понравиться противоположному полу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Люди среднего возраста, желающие сбросить вес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Брутальные мужчины, желающие выглядеть ещё брутальнее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276" y="1585197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2251275" y="4602895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714090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185" y="-3861"/>
            <a:ext cx="6309814" cy="22182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/>
              <a:t>Метод персон</a:t>
            </a:r>
            <a:r>
              <a:rPr lang="ru-RU" sz="2000" dirty="0"/>
              <a:t> — это способ описания ЦА.</a:t>
            </a:r>
            <a:br>
              <a:rPr lang="ru-RU" sz="2000" dirty="0"/>
            </a:br>
            <a:r>
              <a:rPr lang="ru-RU" sz="2000" dirty="0"/>
              <a:t>Его цель — создать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мотивацию («возможность простого создания классного ролика из фотографий),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308403"/>
            <a:ext cx="6781800" cy="526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Придумывать персоны,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1360" y="14855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Карта эмпатии (</a:t>
            </a:r>
            <a:r>
              <a:rPr dirty="0"/>
              <a:t>Empathy map</a:t>
            </a:r>
            <a:r>
              <a:rPr lang="ru-RU" dirty="0"/>
              <a:t>)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40" y="949135"/>
            <a:ext cx="10374289" cy="5908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394" y="233194"/>
            <a:ext cx="10718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карты эмпатии (для метода персон)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5118" y="5306209"/>
            <a:ext cx="2700020" cy="143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Ценности: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Семья на первом месте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оценке товара важно качество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О чем думает и что чувствует?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2766" y="4646800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3280120" cy="155850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ru-RU" sz="2000" b="1" dirty="0"/>
              <a:t>Основные боли:</a:t>
            </a:r>
          </a:p>
          <a:p>
            <a:pPr marL="180000" indent="-180000">
              <a:lnSpc>
                <a:spcPct val="8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 опоздать на работу</a:t>
            </a:r>
          </a:p>
          <a:p>
            <a:pPr marL="180000" marR="5080" indent="-18000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1493949" y="1348091"/>
            <a:ext cx="3699885" cy="1592988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1393" y="4143229"/>
            <a:ext cx="15741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rgbClr val="0034EC"/>
                </a:solidFill>
                <a:cs typeface="Arial"/>
              </a:rPr>
              <a:t>Ольга,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-50" dirty="0">
                <a:solidFill>
                  <a:srgbClr val="0034EC"/>
                </a:solidFill>
                <a:cs typeface="Arial"/>
              </a:rPr>
              <a:t>31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70" dirty="0">
                <a:solidFill>
                  <a:srgbClr val="0034EC"/>
                </a:solidFill>
                <a:cs typeface="Arial"/>
              </a:rPr>
              <a:t>год</a:t>
            </a:r>
            <a:endParaRPr dirty="0"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3485" y="5129788"/>
            <a:ext cx="1776169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lang="ru-RU" sz="2000"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11257" y="5096312"/>
            <a:ext cx="1739264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Читает отзывы на сайтах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5338" y="1886703"/>
            <a:ext cx="2700020" cy="2633782"/>
          </a:xfrm>
          <a:prstGeom prst="rect">
            <a:avLst/>
          </a:prstGeom>
        </p:spPr>
        <p:txBody>
          <a:bodyPr vert="horz" wrap="square" lIns="0" tIns="19685" rIns="0" bIns="0" rtlCol="0">
            <a:noAutofit/>
          </a:bodyPr>
          <a:lstStyle/>
          <a:p>
            <a:pPr marL="12700" marR="5080">
              <a:spcBef>
                <a:spcPts val="500"/>
              </a:spcBef>
            </a:pPr>
            <a:r>
              <a:rPr lang="ru-RU" sz="2000" b="1" dirty="0"/>
              <a:t>Что слышит?</a:t>
            </a:r>
            <a:endParaRPr lang="ru-RU" sz="2000" dirty="0"/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Услышав рекламу по ТВ, переключает канал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машине не меняет волну радио, когда слышит рекламу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6796" y="1603757"/>
            <a:ext cx="1841778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8995464" y="1886703"/>
            <a:ext cx="2700020" cy="247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dirty="0"/>
              <a:t>Что видит?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Ездит в офис на машине — баннеры вдоль дороги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Смотрит </a:t>
            </a:r>
            <a:r>
              <a:rPr lang="en" sz="2000" dirty="0"/>
              <a:t>YouTube-shorts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вечерам смотрит сериалы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354901"/>
            <a:ext cx="2382519" cy="1159292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>
                <a:latin typeface="+mn-lt"/>
              </a:rPr>
              <a:t>ИТ-отдел, отдел бизнес-аналитики,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отдел безопасности и закупок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54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/>
              <a:t>Прямая ЦА:</a:t>
            </a:r>
          </a:p>
          <a:p>
            <a:pPr marL="16933">
              <a:spcBef>
                <a:spcPts val="47"/>
              </a:spcBef>
            </a:pPr>
            <a:r>
              <a:rPr sz="2000" dirty="0"/>
              <a:t>маркетинг-директор</a:t>
            </a: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2000" dirty="0"/>
              <a:t>Так как он выделит деньги на аналитику.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800" dirty="0"/>
              <a:t>Конкретизируем </a:t>
            </a:r>
            <a:r>
              <a:rPr sz="2800" dirty="0"/>
              <a:t>ЦА: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694" y="2126617"/>
            <a:ext cx="4520105" cy="1143635"/>
            <a:chOff x="6452695" y="2126617"/>
            <a:chExt cx="4013200" cy="1143635"/>
          </a:xfrm>
        </p:grpSpPr>
        <p:sp>
          <p:nvSpPr>
            <p:cNvPr id="3" name="object 3"/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/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определить портрет ЦА</a:t>
            </a:r>
            <a:r>
              <a:rPr dirty="0"/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224" y="3688924"/>
            <a:ext cx="3768699" cy="20883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Google Adwords/Facebook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CRM-системы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96971" y="3620630"/>
            <a:ext cx="298386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Глубинные интервью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797" y="1990138"/>
            <a:ext cx="3836035" cy="1071834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2000" rIns="0" bIns="0" rtlCol="0">
            <a:no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lang="ru-RU" sz="2000" b="1" spc="125" dirty="0">
                <a:solidFill>
                  <a:srgbClr val="0034EC"/>
                </a:solidFill>
                <a:cs typeface="Arial"/>
              </a:rPr>
              <a:t>географические</a:t>
            </a:r>
            <a:r>
              <a:rPr lang="ru-RU" sz="2000" b="1" spc="4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2000" b="1" dirty="0">
                <a:solidFill>
                  <a:srgbClr val="0034EC"/>
                </a:solidFill>
                <a:cs typeface="Arial"/>
              </a:rPr>
              <a:t>+</a:t>
            </a:r>
            <a:br>
              <a:rPr lang="ru-RU" sz="2000" b="1" spc="50" dirty="0">
                <a:solidFill>
                  <a:srgbClr val="0034EC"/>
                </a:solidFill>
                <a:cs typeface="Arial"/>
              </a:rPr>
            </a:br>
            <a:r>
              <a:rPr lang="ru-RU" sz="2000" b="1" spc="95" dirty="0">
                <a:solidFill>
                  <a:srgbClr val="0034EC"/>
                </a:solidFill>
                <a:cs typeface="Arial"/>
              </a:rPr>
              <a:t>социо-</a:t>
            </a:r>
            <a:r>
              <a:rPr lang="ru-RU" sz="2000" b="1" spc="125" dirty="0">
                <a:solidFill>
                  <a:srgbClr val="0034EC"/>
                </a:solidFill>
                <a:cs typeface="Arial"/>
              </a:rPr>
              <a:t>демографические</a:t>
            </a:r>
            <a:r>
              <a:rPr lang="ru-RU" sz="2000" b="1" spc="45" dirty="0">
                <a:solidFill>
                  <a:srgbClr val="0034EC"/>
                </a:solidFill>
                <a:cs typeface="Arial"/>
              </a:rPr>
              <a:t> </a:t>
            </a:r>
            <a:r>
              <a:rPr lang="ru-RU" sz="2000" b="1" spc="80" dirty="0">
                <a:solidFill>
                  <a:srgbClr val="0034EC"/>
                </a:solidFill>
                <a:cs typeface="Arial"/>
              </a:rPr>
              <a:t>факторы</a:t>
            </a:r>
            <a:endParaRPr lang="ru-RU" sz="2000" dirty="0"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695" y="2126617"/>
            <a:ext cx="4320561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no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2000" b="1" spc="110" dirty="0">
                <a:solidFill>
                  <a:srgbClr val="0034EC"/>
                </a:solidFill>
                <a:cs typeface="Arial"/>
              </a:rPr>
              <a:t>поведенческие+ </a:t>
            </a:r>
            <a:r>
              <a:rPr sz="2000" b="1" spc="120" dirty="0">
                <a:solidFill>
                  <a:srgbClr val="0034EC"/>
                </a:solidFill>
                <a:cs typeface="Arial"/>
              </a:rPr>
              <a:t>психографические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факторы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0954" y="218416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Яндекс 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F03D1D-4B4F-FF68-3F99-6C44EA87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23009" y="496436"/>
            <a:ext cx="4422197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Similar Web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07" y="1363075"/>
            <a:ext cx="5137394" cy="2212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409" y="1532442"/>
            <a:ext cx="5501959" cy="2197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4CE1F-CC26-E1E1-4714-3F30C1F5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1" y="3729517"/>
            <a:ext cx="6117197" cy="314213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EB786FE4-81FF-B817-F07E-8331454808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2117" y="4388993"/>
            <a:ext cx="5050884" cy="1823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D22FB-9E6F-C80F-3B3B-03781CD75FE1}"/>
              </a:ext>
            </a:extLst>
          </p:cNvPr>
          <p:cNvSpPr txBox="1"/>
          <p:nvPr/>
        </p:nvSpPr>
        <p:spPr>
          <a:xfrm>
            <a:off x="6096000" y="496436"/>
            <a:ext cx="588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6"/>
              </a:rPr>
              <a:t>https://www.similarweb.com/website/tesla.com/#overview</a:t>
            </a:r>
            <a:endParaRPr lang="e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7"/>
            <a:ext cx="4954440" cy="1789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1850" y="1779969"/>
            <a:ext cx="5264150" cy="186375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</a:t>
            </a:r>
            <a:br>
              <a:rPr lang="ru-RU" dirty="0"/>
            </a:br>
            <a:r>
              <a:rPr lang="en-US" dirty="0"/>
              <a:t>Jobs To Be Done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49DE4A-359D-C086-2FDA-DB24871D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2038"/>
            <a:ext cx="6599260" cy="1500187"/>
          </a:xfrm>
          <a:noFill/>
        </p:spPr>
        <p:txBody>
          <a:bodyPr>
            <a:normAutofit/>
          </a:bodyPr>
          <a:lstStyle/>
          <a:p>
            <a:pPr marL="16933">
              <a:spcBef>
                <a:spcPts val="1433"/>
              </a:spcBef>
            </a:pPr>
            <a:r>
              <a:rPr lang="ru-RU" sz="2800" dirty="0">
                <a:solidFill>
                  <a:srgbClr val="000000"/>
                </a:solidFill>
                <a:cs typeface="Arial"/>
              </a:rPr>
              <a:t>Клиенты</a:t>
            </a:r>
            <a:r>
              <a:rPr lang="ru-RU" sz="2800" spc="-47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800" b="1" spc="-13" dirty="0">
                <a:solidFill>
                  <a:srgbClr val="000000"/>
                </a:solidFill>
                <a:cs typeface="Arial"/>
              </a:rPr>
              <a:t>нанимают</a:t>
            </a:r>
            <a:br>
              <a:rPr lang="ru-RU" sz="2800" b="1" spc="-13" dirty="0">
                <a:solidFill>
                  <a:srgbClr val="000000"/>
                </a:solidFill>
                <a:cs typeface="Arial"/>
              </a:rPr>
            </a:br>
            <a:r>
              <a:rPr lang="ru-RU" sz="2800" dirty="0">
                <a:cs typeface="Arial"/>
              </a:rPr>
              <a:t>продукт</a:t>
            </a:r>
            <a:r>
              <a:rPr lang="ru-RU" sz="2800" spc="-53" dirty="0">
                <a:cs typeface="Arial"/>
              </a:rPr>
              <a:t> </a:t>
            </a:r>
            <a:r>
              <a:rPr lang="ru-RU" sz="2800" b="1" dirty="0">
                <a:cs typeface="Arial"/>
              </a:rPr>
              <a:t>на</a:t>
            </a:r>
            <a:r>
              <a:rPr lang="ru-RU" sz="2800" b="1" spc="-33" dirty="0">
                <a:cs typeface="Arial"/>
              </a:rPr>
              <a:t> </a:t>
            </a:r>
            <a:r>
              <a:rPr lang="ru-RU" sz="2800" b="1" spc="-13" dirty="0">
                <a:cs typeface="Arial"/>
              </a:rPr>
              <a:t>работу</a:t>
            </a:r>
            <a:r>
              <a:rPr lang="ru-RU" sz="2800" spc="-13" dirty="0">
                <a:cs typeface="Arial"/>
              </a:rPr>
              <a:t>.</a:t>
            </a:r>
            <a:endParaRPr lang="ru-RU" sz="28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lang="ru-RU" sz="2800" dirty="0">
                <a:solidFill>
                  <a:srgbClr val="666666"/>
                </a:solidFill>
                <a:cs typeface="Arial"/>
              </a:rPr>
              <a:t>Сам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продукт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не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spc="-40" dirty="0">
                <a:solidFill>
                  <a:srgbClr val="666666"/>
                </a:solidFill>
                <a:cs typeface="Arial"/>
              </a:rPr>
              <a:t>имеет </a:t>
            </a:r>
            <a:r>
              <a:rPr lang="ru-RU" sz="2800" spc="-13" dirty="0">
                <a:solidFill>
                  <a:srgbClr val="666666"/>
                </a:solidFill>
                <a:cs typeface="Arial"/>
              </a:rPr>
              <a:t>ценности.</a:t>
            </a:r>
            <a:endParaRPr lang="ru-RU" sz="28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22046-DC98-8A79-C981-590239C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07" y="711200"/>
            <a:ext cx="35560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r>
              <a:rPr lang="en-US" dirty="0"/>
              <a:t>,</a:t>
            </a:r>
            <a:endParaRPr dirty="0"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Montserrat"/>
              </a:rPr>
              <a:t>Меняются только решения</a:t>
            </a:r>
            <a:endParaRPr dirty="0"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  <a:latin typeface="+mn-lt"/>
              </a:rPr>
              <a:t>Меняются</a:t>
            </a:r>
            <a:r>
              <a:rPr sz="2400" spc="-4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решения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продукты,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которые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чтобы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работы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были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сделаны.</a:t>
            </a:r>
            <a:endParaRPr sz="2400" dirty="0"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366" y="3866134"/>
            <a:ext cx="4555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i="1" dirty="0">
                <a:solidFill>
                  <a:srgbClr val="37474F"/>
                </a:solidFill>
                <a:cs typeface="Trebuchet MS"/>
              </a:rPr>
              <a:t>Какая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Big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Job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решается</a:t>
            </a:r>
            <a:r>
              <a:rPr sz="2400" i="1" spc="513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тут?</a:t>
            </a:r>
            <a:endParaRPr sz="2400" dirty="0"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681222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76875" y="1573545"/>
            <a:ext cx="9345926" cy="2304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sym typeface="Montserrat ExtraBold"/>
              </a:rPr>
              <a:t>Все задачи клиента можно разделить на большие и маленькие</a:t>
            </a:r>
            <a:br>
              <a:rPr lang="en-US" sz="3200" dirty="0">
                <a:sym typeface="Montserrat"/>
              </a:rPr>
            </a:br>
            <a:br>
              <a:rPr lang="en-US" sz="2800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Big jobs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)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зачем?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Small jobs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)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как?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756911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6007558"/>
            <a:ext cx="15661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Зачем?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6007542"/>
            <a:ext cx="1057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Как?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937707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4064019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4069259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4223157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805227"/>
            <a:ext cx="1489800" cy="1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70B6-B068-4499-8ED1-4742C40D801F}"/>
              </a:ext>
            </a:extLst>
          </p:cNvPr>
          <p:cNvSpPr txBox="1">
            <a:spLocks/>
          </p:cNvSpPr>
          <p:nvPr/>
        </p:nvSpPr>
        <p:spPr>
          <a:xfrm>
            <a:off x="717490" y="365125"/>
            <a:ext cx="11248474" cy="82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Big Jobs / Small Jobs</a:t>
            </a:r>
            <a:endParaRPr lang="ru-RU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2288" y="635154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4000" dirty="0">
                <a:cs typeface="Arial"/>
              </a:rPr>
              <a:t>Новые</a:t>
            </a:r>
            <a:r>
              <a:rPr lang="ru-RU" sz="4000" spc="-67" dirty="0">
                <a:cs typeface="Arial"/>
              </a:rPr>
              <a:t> </a:t>
            </a:r>
            <a:r>
              <a:rPr lang="ru-RU" sz="4000" dirty="0">
                <a:cs typeface="Arial"/>
              </a:rPr>
              <a:t>продукты</a:t>
            </a:r>
            <a:r>
              <a:rPr lang="ru-RU" sz="4000" spc="-53" dirty="0">
                <a:cs typeface="Arial"/>
              </a:rPr>
              <a:t> </a:t>
            </a:r>
            <a:r>
              <a:rPr lang="ru-RU" sz="4000" spc="-47" dirty="0">
                <a:cs typeface="Arial"/>
              </a:rPr>
              <a:t>делают </a:t>
            </a:r>
            <a:r>
              <a:rPr lang="ru-RU" sz="4000" b="1" dirty="0">
                <a:cs typeface="Arial"/>
              </a:rPr>
              <a:t>существующую</a:t>
            </a:r>
            <a:r>
              <a:rPr lang="ru-RU" sz="4000" b="1" spc="-220" dirty="0">
                <a:cs typeface="Arial"/>
              </a:rPr>
              <a:t> </a:t>
            </a:r>
            <a:r>
              <a:rPr lang="ru-RU" sz="4000" spc="-13" dirty="0">
                <a:cs typeface="Arial"/>
              </a:rPr>
              <a:t>задачу </a:t>
            </a:r>
            <a:r>
              <a:rPr lang="ru-RU" sz="4000" b="1" spc="-13" dirty="0">
                <a:cs typeface="Arial"/>
              </a:rPr>
              <a:t>лучше</a:t>
            </a:r>
            <a:r>
              <a:rPr lang="ru-RU" sz="4000" spc="-13" dirty="0">
                <a:cs typeface="Arial"/>
              </a:rPr>
              <a:t>.</a:t>
            </a:r>
            <a:endParaRPr lang="ru-RU" sz="4000" dirty="0">
              <a:cs typeface="Arial"/>
            </a:endParaRPr>
          </a:p>
          <a:p>
            <a:pPr marL="16933" marR="532540">
              <a:spcBef>
                <a:spcPts val="1300"/>
              </a:spcBef>
            </a:pPr>
            <a:r>
              <a:rPr lang="ru-RU" sz="4000" dirty="0">
                <a:solidFill>
                  <a:srgbClr val="666666"/>
                </a:solidFill>
                <a:cs typeface="Arial"/>
              </a:rPr>
              <a:t>И</a:t>
            </a:r>
            <a:r>
              <a:rPr lang="ru-RU" sz="4000" spc="-14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666666"/>
                </a:solidFill>
                <a:cs typeface="Arial"/>
              </a:rPr>
              <a:t>увольняют</a:t>
            </a:r>
            <a:r>
              <a:rPr lang="ru-RU" sz="4000" spc="-12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spc="-13" dirty="0">
                <a:solidFill>
                  <a:srgbClr val="666666"/>
                </a:solidFill>
                <a:cs typeface="Arial"/>
              </a:rPr>
              <a:t>прошлое решение.</a:t>
            </a:r>
            <a:endParaRPr lang="ru-RU" sz="4000" dirty="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54" y="614888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Consolas" panose="020B0609020204030204" pitchFamily="49" charset="0"/>
              </a:rPr>
              <a:t>Нанимая</a:t>
            </a:r>
            <a:r>
              <a:rPr sz="4000" spc="-67" dirty="0">
                <a:cs typeface="Consolas" panose="020B0609020204030204" pitchFamily="49" charset="0"/>
              </a:rPr>
              <a:t> </a:t>
            </a:r>
            <a:r>
              <a:rPr sz="4000" b="1" dirty="0">
                <a:cs typeface="Consolas" panose="020B0609020204030204" pitchFamily="49" charset="0"/>
              </a:rPr>
              <a:t>одно</a:t>
            </a:r>
            <a:r>
              <a:rPr sz="4000" b="1" spc="-53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решение </a:t>
            </a:r>
            <a:r>
              <a:rPr sz="4000" dirty="0">
                <a:cs typeface="Consolas" panose="020B0609020204030204" pitchFamily="49" charset="0"/>
              </a:rPr>
              <a:t>клиент</a:t>
            </a:r>
            <a:r>
              <a:rPr sz="4000" spc="-107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хочет</a:t>
            </a:r>
            <a:r>
              <a:rPr sz="4000" spc="-100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закрыть </a:t>
            </a:r>
            <a:r>
              <a:rPr sz="4000" b="1" spc="-13" dirty="0">
                <a:cs typeface="Consolas" panose="020B0609020204030204" pitchFamily="49" charset="0"/>
              </a:rPr>
              <a:t>несколько</a:t>
            </a:r>
            <a:r>
              <a:rPr sz="4000" b="1" spc="-180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задач</a:t>
            </a:r>
            <a:r>
              <a:rPr sz="4000" spc="-13" dirty="0">
                <a:cs typeface="Consolas" panose="020B0609020204030204" pitchFamily="49" charset="0"/>
              </a:rPr>
              <a:t>.</a:t>
            </a:r>
            <a:endParaRPr sz="4000" dirty="0">
              <a:cs typeface="Consolas" panose="020B0609020204030204" pitchFamily="49" charset="0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При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этом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ничего</a:t>
            </a:r>
            <a:r>
              <a:rPr sz="4000" spc="-93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Consolas" panose="020B0609020204030204" pitchFamily="49" charset="0"/>
              </a:rPr>
              <a:t>не </a:t>
            </a:r>
            <a:r>
              <a:rPr sz="4000" spc="-13" dirty="0">
                <a:solidFill>
                  <a:srgbClr val="666666"/>
                </a:solidFill>
                <a:cs typeface="Consolas" panose="020B0609020204030204" pitchFamily="49" charset="0"/>
              </a:rPr>
              <a:t>делать.</a:t>
            </a:r>
            <a:endParaRPr sz="4000" dirty="0"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626" y="66050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cs typeface="Arial"/>
              </a:rPr>
              <a:t>Клиент</a:t>
            </a:r>
            <a:r>
              <a:rPr sz="4000" spc="-127" dirty="0">
                <a:cs typeface="Arial"/>
              </a:rPr>
              <a:t> </a:t>
            </a:r>
            <a:r>
              <a:rPr sz="4000" dirty="0">
                <a:cs typeface="Arial"/>
              </a:rPr>
              <a:t>выбирает</a:t>
            </a:r>
            <a:r>
              <a:rPr sz="4000" spc="-107" dirty="0">
                <a:cs typeface="Arial"/>
              </a:rPr>
              <a:t> </a:t>
            </a:r>
            <a:r>
              <a:rPr sz="4000" spc="-13" dirty="0">
                <a:cs typeface="Arial"/>
              </a:rPr>
              <a:t>какое </a:t>
            </a:r>
            <a:r>
              <a:rPr sz="4000" dirty="0">
                <a:cs typeface="Arial"/>
              </a:rPr>
              <a:t>из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решений</a:t>
            </a:r>
            <a:r>
              <a:rPr sz="4000" spc="-33" dirty="0">
                <a:cs typeface="Arial"/>
              </a:rPr>
              <a:t> </a:t>
            </a:r>
            <a:r>
              <a:rPr sz="4000" b="1" dirty="0">
                <a:cs typeface="Arial"/>
              </a:rPr>
              <a:t>лучше</a:t>
            </a:r>
            <a:r>
              <a:rPr sz="4000" b="1" spc="-40" dirty="0">
                <a:cs typeface="Arial"/>
              </a:rPr>
              <a:t> </a:t>
            </a:r>
            <a:r>
              <a:rPr sz="4000" b="1" spc="-67" dirty="0">
                <a:cs typeface="Arial"/>
              </a:rPr>
              <a:t>и </a:t>
            </a:r>
            <a:r>
              <a:rPr sz="4000" b="1" dirty="0">
                <a:cs typeface="Arial"/>
              </a:rPr>
              <a:t>дешевле</a:t>
            </a:r>
            <a:r>
              <a:rPr sz="4000" b="1" spc="-193" dirty="0">
                <a:cs typeface="Arial"/>
              </a:rPr>
              <a:t> </a:t>
            </a:r>
            <a:r>
              <a:rPr sz="4000" spc="-13" dirty="0">
                <a:cs typeface="Arial"/>
              </a:rPr>
              <a:t>делает</a:t>
            </a:r>
            <a:r>
              <a:rPr sz="4000" spc="-173" dirty="0">
                <a:cs typeface="Arial"/>
              </a:rPr>
              <a:t> </a:t>
            </a:r>
            <a:r>
              <a:rPr sz="4000" spc="-80" dirty="0">
                <a:cs typeface="Arial"/>
              </a:rPr>
              <a:t>задачу.</a:t>
            </a:r>
            <a:endParaRPr sz="40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задач.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871" y="742386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Arial"/>
              </a:rPr>
              <a:t>Какой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продукт</a:t>
            </a:r>
            <a:r>
              <a:rPr sz="4000" spc="-27" dirty="0">
                <a:cs typeface="Arial"/>
              </a:rPr>
              <a:t> </a:t>
            </a:r>
            <a:r>
              <a:rPr sz="4000" spc="-13" dirty="0">
                <a:cs typeface="Arial"/>
              </a:rPr>
              <a:t>наймет </a:t>
            </a:r>
            <a:r>
              <a:rPr sz="4000" dirty="0">
                <a:cs typeface="Arial"/>
              </a:rPr>
              <a:t>клиент</a:t>
            </a:r>
            <a:r>
              <a:rPr sz="4000" spc="-93" dirty="0">
                <a:cs typeface="Arial"/>
              </a:rPr>
              <a:t> </a:t>
            </a:r>
            <a:r>
              <a:rPr sz="4000" dirty="0">
                <a:cs typeface="Arial"/>
              </a:rPr>
              <a:t>решает</a:t>
            </a:r>
            <a:r>
              <a:rPr sz="4000" spc="-60" dirty="0">
                <a:cs typeface="Arial"/>
              </a:rPr>
              <a:t> </a:t>
            </a:r>
            <a:r>
              <a:rPr sz="4000" b="1" spc="-13" dirty="0">
                <a:cs typeface="Arial"/>
              </a:rPr>
              <a:t>контекст</a:t>
            </a:r>
            <a:r>
              <a:rPr sz="4000" spc="-13" dirty="0">
                <a:cs typeface="Arial"/>
              </a:rPr>
              <a:t>.</a:t>
            </a:r>
            <a:endParaRPr sz="4000" dirty="0"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второстепенное значение.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46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cs typeface="Arial"/>
              </a:rPr>
              <a:t>хочет</a:t>
            </a:r>
            <a:br>
              <a:rPr lang="ru-RU" sz="4000" dirty="0">
                <a:cs typeface="Arial"/>
              </a:rPr>
            </a:br>
            <a:r>
              <a:rPr lang="ru-RU" sz="4000" dirty="0">
                <a:cs typeface="Arial"/>
              </a:rPr>
              <a:t>делать</a:t>
            </a:r>
            <a:r>
              <a:rPr sz="4000" spc="-152" dirty="0">
                <a:cs typeface="Arial"/>
              </a:rPr>
              <a:t> </a:t>
            </a:r>
            <a:r>
              <a:rPr sz="4000" dirty="0">
                <a:cs typeface="Arial"/>
              </a:rPr>
              <a:t>или</a:t>
            </a:r>
            <a:r>
              <a:rPr sz="4000" spc="-127" dirty="0">
                <a:cs typeface="Arial"/>
              </a:rPr>
              <a:t> </a:t>
            </a:r>
            <a:r>
              <a:rPr sz="4000" spc="-13" dirty="0">
                <a:cs typeface="Arial"/>
              </a:rPr>
              <a:t>решать.</a:t>
            </a:r>
            <a:endParaRPr sz="4000" dirty="0"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результат.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92" y="91056"/>
            <a:ext cx="4434972" cy="920336"/>
          </a:xfrm>
        </p:spPr>
        <p:txBody>
          <a:bodyPr/>
          <a:lstStyle/>
          <a:p>
            <a:r>
              <a:rPr lang="en-US" dirty="0"/>
              <a:t>Jobs To Be Done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960" y="3450261"/>
            <a:ext cx="6162770" cy="3407739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DC6CF5-EF89-98F6-5D9E-32D786A328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1" t="4418" r="2893" b="5492"/>
          <a:stretch/>
        </p:blipFill>
        <p:spPr>
          <a:xfrm>
            <a:off x="146325" y="832511"/>
            <a:ext cx="4434971" cy="2877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0139E-0C4B-0180-6768-1A796374799E}"/>
              </a:ext>
            </a:extLst>
          </p:cNvPr>
          <p:cNvSpPr txBox="1"/>
          <p:nvPr/>
        </p:nvSpPr>
        <p:spPr>
          <a:xfrm>
            <a:off x="4717775" y="318053"/>
            <a:ext cx="72196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ситуаций, в которых у пользователей возникает потребность в продукте.</a:t>
            </a:r>
          </a:p>
          <a:p>
            <a:endParaRPr lang="ru-RU" sz="2000" dirty="0">
              <a:solidFill>
                <a:srgbClr val="292929"/>
              </a:solidFill>
            </a:endParaRPr>
          </a:p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Так появляется четкий список «работ», на которые пользователь (не важно какой — любой) сможет «нанять» продукт. Как только вы поймете, зачем пользователь будет «нанимать» ваш продукт для решения своих задач — до правильного описания, позиционирования, продвижения останется буквально пара шагов.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146326" y="3778641"/>
            <a:ext cx="5763155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Клиенты нанимают</a:t>
            </a:r>
            <a:r>
              <a:rPr lang="ru-RU" i="1" dirty="0">
                <a:solidFill>
                  <a:srgbClr val="0034ED"/>
                </a:solidFill>
                <a:cs typeface="Calibri" panose="020F0502020204030204" pitchFamily="34" charset="0"/>
              </a:rPr>
              <a:t> </a:t>
            </a:r>
            <a:r>
              <a:rPr lang="ru-RU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продукт на работу</a:t>
            </a:r>
          </a:p>
          <a:p>
            <a:r>
              <a:rPr lang="ru-RU" i="1" dirty="0">
                <a:effectLst/>
                <a:cs typeface="Calibri" panose="020F0502020204030204" pitchFamily="34" charset="0"/>
              </a:rPr>
              <a:t>Сам продукт не имеет ценности</a:t>
            </a:r>
            <a:endParaRPr lang="ru-RU" i="1" dirty="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b="0" i="0" dirty="0">
                <a:solidFill>
                  <a:srgbClr val="292929"/>
                </a:solidFill>
                <a:effectLst/>
              </a:rPr>
              <a:t>»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ru-RU" dirty="0">
              <a:solidFill>
                <a:srgbClr val="292929"/>
              </a:solidFill>
            </a:endParaRPr>
          </a:p>
          <a:p>
            <a:pPr>
              <a:spcBef>
                <a:spcPts val="1000"/>
              </a:spcBef>
            </a:pPr>
            <a:r>
              <a:rPr lang="ru-RU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b="0" i="0" dirty="0">
                <a:solidFill>
                  <a:srgbClr val="292929"/>
                </a:solidFill>
                <a:effectLst/>
              </a:rPr>
              <a:t>» и в «</a:t>
            </a:r>
            <a:r>
              <a:rPr lang="ru-RU" b="1" i="0" dirty="0">
                <a:solidFill>
                  <a:srgbClr val="292929"/>
                </a:solidFill>
                <a:effectLst/>
              </a:rPr>
              <a:t>каких ситуациях</a:t>
            </a:r>
            <a:r>
              <a:rPr lang="ru-RU" b="0" i="0" dirty="0">
                <a:solidFill>
                  <a:srgbClr val="292929"/>
                </a:solidFill>
                <a:effectLst/>
              </a:rPr>
              <a:t>» ваш продукт сработает наилучшим образом — сможете доказать это и пользователю, а заодно подкорректировать продукт.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38773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 dirty="0">
                <a:solidFill>
                  <a:schemeClr val="dk2"/>
                </a:solidFill>
                <a:ea typeface="Montserrat"/>
                <a:cs typeface="Consolas" panose="020B0609020204030204" pitchFamily="49" charset="0"/>
                <a:sym typeface="Montserrat"/>
              </a:rPr>
              <a:t>На какую задачу нанимают ваш продукт?</a:t>
            </a:r>
            <a:endParaRPr sz="2800" b="1" dirty="0">
              <a:solidFill>
                <a:schemeClr val="dk2"/>
              </a:solidFill>
              <a:ea typeface="Montserrat"/>
              <a:cs typeface="Consolas" panose="020B0609020204030204" pitchFamily="49" charset="0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365124"/>
            <a:ext cx="4956313" cy="6387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sz="2000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в какой ситуации находится человек, к какому результату хочет прийти и какое изменение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sz="2000" b="0" i="0" dirty="0">
                <a:solidFill>
                  <a:srgbClr val="292929"/>
                </a:solidFill>
                <a:effectLst/>
              </a:rPr>
              <a:t>Мы стараемся конкретизировать ситуацию и результат, чтобы лучше понимать контекст, но еще не ищем решений, а только описываем изменение.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0" y="41680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7" y="4085815"/>
            <a:ext cx="11388589" cy="26403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sz="2200" dirty="0"/>
              <a:t>Узнаёт о нашем продукте: о </a:t>
            </a:r>
            <a:r>
              <a:rPr lang="ru-RU" sz="2200" b="1" dirty="0"/>
              <a:t>контексте</a:t>
            </a:r>
            <a:r>
              <a:rPr lang="ru-RU" sz="2200" dirty="0"/>
              <a:t>, в котором он может быть нанят и о </a:t>
            </a:r>
            <a:r>
              <a:rPr lang="ru-RU" sz="2200" b="1" dirty="0"/>
              <a:t>работе</a:t>
            </a:r>
            <a:r>
              <a:rPr lang="ru-RU" sz="2200" dirty="0"/>
              <a:t>, которую может выполнить</a:t>
            </a:r>
          </a:p>
          <a:p>
            <a:r>
              <a:rPr lang="ru-RU" sz="2200" dirty="0"/>
              <a:t>Через время находясь в подобном контексте пользователь может </a:t>
            </a:r>
            <a:r>
              <a:rPr lang="ru-RU" sz="2200" b="1" dirty="0"/>
              <a:t>переключиться</a:t>
            </a:r>
            <a:r>
              <a:rPr lang="ru-RU" sz="2200" dirty="0"/>
              <a:t> на ваш продукт</a:t>
            </a:r>
          </a:p>
          <a:p>
            <a:pPr marL="0" indent="0">
              <a:buNone/>
            </a:pPr>
            <a:r>
              <a:rPr lang="ru-RU" sz="2200" dirty="0"/>
              <a:t>Надо вытащить </a:t>
            </a:r>
            <a:r>
              <a:rPr lang="ru-RU" sz="2200" b="1" dirty="0"/>
              <a:t>триггеры</a:t>
            </a:r>
            <a:r>
              <a:rPr lang="ru-RU" sz="2200" dirty="0"/>
              <a:t>, которые позволят </a:t>
            </a:r>
            <a:r>
              <a:rPr lang="ru-RU" sz="2200" b="1" dirty="0"/>
              <a:t>переключить</a:t>
            </a:r>
            <a:r>
              <a:rPr lang="ru-RU" sz="2200" dirty="0"/>
              <a:t> пользователя на новый продукт.</a:t>
            </a:r>
            <a:br>
              <a:rPr lang="ru-RU" sz="2200" dirty="0"/>
            </a:br>
            <a:r>
              <a:rPr lang="ru-RU" sz="2200" dirty="0"/>
              <a:t>Пользователь «</a:t>
            </a:r>
            <a:r>
              <a:rPr lang="ru-RU" sz="2200" b="1" dirty="0"/>
              <a:t>развивается</a:t>
            </a:r>
            <a:r>
              <a:rPr lang="ru-RU" sz="2200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8908701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отправляемся показывать пользователям,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93964"/>
            <a:ext cx="6954077" cy="843266"/>
          </a:xfrm>
        </p:spPr>
        <p:txBody>
          <a:bodyPr>
            <a:normAutofit/>
          </a:bodyPr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173707"/>
            <a:ext cx="6767756" cy="5490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Исследование для </a:t>
            </a:r>
            <a:r>
              <a:rPr lang="en" sz="2200" dirty="0"/>
              <a:t>job story (</a:t>
            </a:r>
            <a:r>
              <a:rPr lang="ru-RU" sz="2200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</a:p>
          <a:p>
            <a:pPr marL="0" indent="0">
              <a:buNone/>
            </a:pPr>
            <a:r>
              <a:rPr lang="ru-RU" sz="2200" dirty="0"/>
              <a:t>На клиента в момент решения о покупке действуют четыре силы: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sz="2200" dirty="0"/>
              <a:t> (</a:t>
            </a:r>
            <a:r>
              <a:rPr lang="ru-RU" sz="2200" dirty="0"/>
              <a:t>Толчок</a:t>
            </a:r>
            <a:r>
              <a:rPr lang="en-US" sz="2200" dirty="0"/>
              <a:t>): </a:t>
            </a:r>
            <a:r>
              <a:rPr lang="ru-RU" sz="2200" dirty="0"/>
              <a:t>Недовольство текущей ситуацией: «В этом сервисе рассылки нельзя проводить </a:t>
            </a:r>
            <a:r>
              <a:rPr lang="en" sz="2200" dirty="0"/>
              <a:t>A/B </a:t>
            </a:r>
            <a:r>
              <a:rPr lang="ru-RU" sz="2200" dirty="0"/>
              <a:t>тесты».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sz="2200" dirty="0"/>
              <a:t> (Тяга)</a:t>
            </a:r>
            <a:r>
              <a:rPr lang="en-US" sz="2200" dirty="0"/>
              <a:t>: </a:t>
            </a:r>
            <a:r>
              <a:rPr lang="ru-RU" sz="2200" dirty="0"/>
              <a:t>Притягательность нового решения: «В другом сервисе есть эта функция»</a:t>
            </a:r>
          </a:p>
          <a:p>
            <a:r>
              <a:rPr lang="en-US" sz="2200" dirty="0">
                <a:solidFill>
                  <a:srgbClr val="C00000"/>
                </a:solidFill>
              </a:rPr>
              <a:t>Habits</a:t>
            </a:r>
            <a:r>
              <a:rPr lang="ru-RU" sz="2200" dirty="0"/>
              <a:t> (Привычка)</a:t>
            </a:r>
            <a:r>
              <a:rPr lang="en-US" sz="2200" dirty="0"/>
              <a:t>: </a:t>
            </a:r>
            <a:r>
              <a:rPr lang="ru-RU" sz="2200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Anxiety</a:t>
            </a:r>
            <a:r>
              <a:rPr lang="ru-RU" sz="2200" dirty="0"/>
              <a:t> (Страх)</a:t>
            </a:r>
            <a:r>
              <a:rPr lang="en-US" sz="2200" dirty="0"/>
              <a:t>: </a:t>
            </a:r>
            <a:r>
              <a:rPr lang="ru-RU" sz="2200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84" y="2022763"/>
            <a:ext cx="4663362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970A-F94F-468F-86FF-EBEE7665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37421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C481-4668-E271-EFDF-8E0AFF59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124465"/>
            <a:ext cx="11367052" cy="54961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Клиенты нанимают продукт на работу. Сам продукт не имеет ценности.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Задачи клиента с течением времени не меняются. Меняются только решения.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Новые продукты делают существующую работу лучше. И увольняют прошлое решение.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Нанимая одно решение клиент хочет закрыть несколько задач. При этом ничего не делать.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нанимает решение на основе вопроса «как это позволит мне добиться прогресса?». Клиент постоянно себя прокачивает как персонажа.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выбирает какое из решений лучше и дешевле делает задачу. И одновременно решает больше задач.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Какой продукт наймет клиент решает контекст. Портрет пользователей имеет второстепенное значение.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Решение любой задачи это десятки подзадач. Но все задачи измеримы.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ничего не хочет делать или решать. Он хочет только результат.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Все задачи клиента можно разделить на большие и маленькие.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задачи — зачем, маленькие задачи — как.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68737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996976"/>
            <a:ext cx="8023894" cy="5451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Hierarchy</a:t>
            </a:r>
            <a:r>
              <a:rPr lang="en" sz="2100" dirty="0">
                <a:effectLst/>
              </a:rPr>
              <a:t> </a:t>
            </a:r>
            <a:r>
              <a:rPr lang="en" sz="2100" dirty="0"/>
              <a:t>—</a:t>
            </a:r>
            <a:r>
              <a:rPr lang="en" sz="2100" dirty="0">
                <a:effectLst/>
              </a:rPr>
              <a:t> </a:t>
            </a:r>
            <a:r>
              <a:rPr lang="ru-RU" sz="2100" dirty="0">
                <a:effectLst/>
              </a:rPr>
              <a:t>поиск основной задачи клиента, контекста, страхов и сопутствующих задач пользователя.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Атлас задачи</a:t>
            </a:r>
            <a:r>
              <a:rPr lang="ru-RU" sz="2100" dirty="0">
                <a:effectLst/>
              </a:rPr>
              <a:t> </a:t>
            </a:r>
            <a:r>
              <a:rPr lang="en-US" sz="2100" dirty="0"/>
              <a:t>—</a:t>
            </a:r>
            <a:r>
              <a:rPr lang="ru-RU" sz="2100" dirty="0">
                <a:effectLst/>
              </a:rPr>
              <a:t> инструмент поиска подзадач и желаемых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результатов для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Оценка подзадач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сортировка и поиск критически важных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подзадач и ожидаемых результатов клиента в рамках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Рынок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позиционирование разных решений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основной задачи по цене и качеству исполнения.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Размер рынка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быстрая оценка размера рынка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Силы прогресса </a:t>
            </a:r>
            <a:r>
              <a:rPr lang="en-US" sz="2100" dirty="0">
                <a:solidFill>
                  <a:srgbClr val="595959"/>
                </a:solidFill>
                <a:effectLst/>
              </a:rPr>
              <a:t>—</a:t>
            </a:r>
            <a:r>
              <a:rPr lang="ru-RU" sz="2100" dirty="0">
                <a:solidFill>
                  <a:srgbClr val="595959"/>
                </a:solidFill>
                <a:effectLst/>
              </a:rPr>
              <a:t> анализ сил, которые воздействуют на</a:t>
            </a:r>
            <a:r>
              <a:rPr lang="ru-RU" sz="2100" dirty="0">
                <a:solidFill>
                  <a:srgbClr val="595959"/>
                </a:solidFill>
              </a:rPr>
              <a:t> </a:t>
            </a:r>
            <a:r>
              <a:rPr lang="ru-RU" sz="2100" dirty="0">
                <a:solidFill>
                  <a:srgbClr val="595959"/>
                </a:solidFill>
                <a:effectLst/>
              </a:rPr>
              <a:t>клиента при переходе от одного решения к другому.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выяснение задач и подзадач, ценностей,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страхов, привычек и конкурентных решений у клиентов.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Карточка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шаблон фиксации ответов для каждого </a:t>
            </a:r>
            <a:r>
              <a:rPr lang="en" sz="2100" dirty="0">
                <a:effectLst/>
              </a:rPr>
              <a:t>JTBD </a:t>
            </a:r>
            <a:r>
              <a:rPr lang="ru-RU" sz="2100" dirty="0">
                <a:effectLst/>
              </a:rPr>
              <a:t>интервью.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rgbClr val="6AA94F"/>
                </a:solidFill>
                <a:effectLst/>
              </a:rPr>
              <a:t>исследование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фиксация результатов и прогресса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300254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512701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370067" y="5772324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A773F-0C29-0EA5-988A-8BB67257A840}"/>
              </a:ext>
            </a:extLst>
          </p:cNvPr>
          <p:cNvSpPr txBox="1">
            <a:spLocks/>
          </p:cNvSpPr>
          <p:nvPr/>
        </p:nvSpPr>
        <p:spPr>
          <a:xfrm>
            <a:off x="844956" y="727534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JTBD </a:t>
            </a:r>
            <a:r>
              <a:rPr lang="ru-RU" dirty="0"/>
              <a:t>колода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03267"/>
            <a:ext cx="4035577" cy="406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dirty="0"/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sz="2000" dirty="0"/>
              <a:t>JTBD </a:t>
            </a:r>
            <a:r>
              <a:rPr lang="ru-RU" sz="2000" dirty="0"/>
              <a:t>представляют наибольшую возможность для инноваций.</a:t>
            </a:r>
          </a:p>
          <a:p>
            <a:pPr algn="l">
              <a:spcBef>
                <a:spcPts val="1500"/>
              </a:spcBef>
            </a:pPr>
            <a:r>
              <a:rPr lang="ru-RU" sz="2000" dirty="0"/>
              <a:t>Приоритезация </a:t>
            </a:r>
            <a:r>
              <a:rPr lang="en" sz="2000" dirty="0"/>
              <a:t>JTBD </a:t>
            </a:r>
            <a:r>
              <a:rPr lang="ru-RU" sz="2000" dirty="0"/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sz="2000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691886" y="201143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Приоритизация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1683410"/>
          </a:xfrm>
          <a:prstGeom prst="rect">
            <a:avLst/>
          </a:prstGeom>
        </p:spPr>
        <p:txBody>
          <a:bodyPr vert="horz" wrap="square" lIns="0" tIns="10795" rIns="0" bIns="0" rtlCol="0">
            <a:noAutofit/>
          </a:bodyPr>
          <a:lstStyle/>
          <a:p>
            <a:pPr marL="12700" marR="5080">
              <a:spcBef>
                <a:spcPts val="85"/>
              </a:spcBef>
            </a:pPr>
            <a:r>
              <a:rPr sz="2000" b="1" spc="-10" dirty="0">
                <a:solidFill>
                  <a:srgbClr val="37474F"/>
                </a:solidFill>
                <a:cs typeface="Trebuchet MS"/>
              </a:rPr>
              <a:t>Importance: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эта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работа важная?</a:t>
            </a:r>
          </a:p>
          <a:p>
            <a:pPr marL="12700" marR="5080">
              <a:spcBef>
                <a:spcPts val="1000"/>
              </a:spcBef>
            </a:pPr>
            <a:r>
              <a:rPr lang="en" sz="2000" b="1" spc="-10" dirty="0">
                <a:solidFill>
                  <a:srgbClr val="37474F"/>
                </a:solidFill>
                <a:cs typeface="Trebuchet MS"/>
              </a:rPr>
              <a:t>Satisfaction: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45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25" dirty="0">
                <a:solidFill>
                  <a:srgbClr val="37474F"/>
                </a:solidFill>
                <a:cs typeface="Trebuchet MS"/>
              </a:rPr>
              <a:t>вы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удовлетворены существующим решением?</a:t>
            </a:r>
            <a:endParaRPr lang="ru-RU" sz="2000" dirty="0"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776267"/>
            <a:ext cx="5057160" cy="2187791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R="6773" algn="ctr">
              <a:lnSpc>
                <a:spcPct val="100000"/>
              </a:lnSpc>
              <a:spcBef>
                <a:spcPts val="0"/>
              </a:spcBef>
            </a:pPr>
            <a:r>
              <a:rPr lang="ru-RU" b="1" spc="-13" dirty="0">
                <a:solidFill>
                  <a:schemeClr val="bg1"/>
                </a:solidFill>
                <a:latin typeface="+mn-lt"/>
              </a:rPr>
              <a:t>Критическая</a:t>
            </a:r>
            <a:br>
              <a:rPr lang="ru-RU" b="1" spc="-13" dirty="0">
                <a:solidFill>
                  <a:schemeClr val="bg1"/>
                </a:solidFill>
                <a:latin typeface="+mn-lt"/>
              </a:rPr>
            </a:br>
            <a:r>
              <a:rPr lang="ru-RU" b="1" spc="-13" dirty="0">
                <a:solidFill>
                  <a:schemeClr val="bg1"/>
                </a:solidFill>
                <a:latin typeface="+mn-lt"/>
              </a:rPr>
              <a:t>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1682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решенная существующими решениями</a:t>
            </a:r>
            <a:endParaRPr sz="3200" dirty="0"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en-US" sz="3200" b="1" spc="13" dirty="0">
                <a:solidFill>
                  <a:srgbClr val="37474F"/>
                </a:solidFill>
                <a:cs typeface="Trebuchet MS"/>
              </a:rPr>
              <a:t>*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Важность</a:t>
            </a:r>
            <a:r>
              <a:rPr lang="ru-RU" sz="3200" b="1" spc="-673" dirty="0">
                <a:solidFill>
                  <a:srgbClr val="37474F"/>
                </a:solidFill>
                <a:cs typeface="Trebuchet MS"/>
              </a:rPr>
              <a:t>  —</a:t>
            </a:r>
            <a:r>
              <a:rPr lang="ru-RU" sz="3200" b="1" spc="-69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Удовлетворённость</a:t>
            </a:r>
            <a:endParaRPr lang="ru-RU" sz="3200" dirty="0"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2294064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Какие Micro Jobs мы делаем за клиента и как меняем процесс?</a:t>
            </a: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>
                <a:latin typeface="+mn-lt"/>
              </a:rPr>
              <a:t>Кого из конкурентов мы увольняем?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Из какого контекста к какой Big Jobs мы ведем клиента?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42F2D-DC1F-BD02-D144-119EAE383AB8}"/>
              </a:ext>
            </a:extLst>
          </p:cNvPr>
          <p:cNvSpPr txBox="1">
            <a:spLocks/>
          </p:cNvSpPr>
          <p:nvPr/>
        </p:nvSpPr>
        <p:spPr>
          <a:xfrm>
            <a:off x="1147742" y="391965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Иерархия </a:t>
            </a:r>
            <a:r>
              <a:rPr lang="en-US" dirty="0"/>
              <a:t>JTBD</a:t>
            </a:r>
            <a:endParaRPr lang="ru-RU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0" y="1817120"/>
            <a:ext cx="51816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Фокусировка на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2400" dirty="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2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Над проблемами надо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2400" dirty="0">
                <a:solidFill>
                  <a:schemeClr val="lt1"/>
                </a:solidFill>
              </a:rPr>
              <a:t>, чтобы понять набор критических задач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2400" dirty="0">
                <a:solidFill>
                  <a:schemeClr val="lt1"/>
                </a:solidFill>
              </a:rPr>
              <a:t> клиентами (те, кто уже купил)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Решение должно закрывать задачу по-новому. Создание продукта —  это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2400" dirty="0">
                <a:solidFill>
                  <a:schemeClr val="lt1"/>
                </a:solidFill>
              </a:rPr>
              <a:t> процесс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1817120"/>
            <a:ext cx="50721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2400" dirty="0"/>
              <a:t>Фокусировка на одной ключевой </a:t>
            </a:r>
            <a:r>
              <a:rPr lang="ru-RU" sz="2400" b="1" dirty="0"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Надо </a:t>
            </a:r>
            <a:r>
              <a:rPr lang="ru-RU" sz="2400" b="1" dirty="0">
                <a:sym typeface="Montserrat ExtraBold"/>
              </a:rPr>
              <a:t>углубляться</a:t>
            </a:r>
            <a:r>
              <a:rPr lang="ru-RU" sz="2400" dirty="0"/>
              <a:t> в проблему клиента и становиться экспертом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Искать проблемы нужно через проблемные интервью с </a:t>
            </a:r>
            <a:r>
              <a:rPr lang="ru-RU" sz="2400" b="1" dirty="0">
                <a:sym typeface="Montserrat ExtraBold"/>
              </a:rPr>
              <a:t>потенциальными</a:t>
            </a:r>
            <a:r>
              <a:rPr lang="ru-RU" sz="2400" dirty="0"/>
              <a:t> клиентами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Боль клиента надо сразу проверить с помощью </a:t>
            </a:r>
            <a:r>
              <a:rPr lang="ru-RU" sz="2400" b="1" dirty="0">
                <a:sym typeface="Montserrat ExtraBold"/>
              </a:rPr>
              <a:t>простого</a:t>
            </a:r>
            <a:r>
              <a:rPr lang="ru-RU" sz="2400" dirty="0"/>
              <a:t> решения (решенческое интервью)</a:t>
            </a:r>
            <a:endParaRPr sz="24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568736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568741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D6FFDB2-72B9-6E76-3743-509184AF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ЦА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5FF1F7A-043F-6638-C0D6-D4F0EA427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333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28175</TotalTime>
  <Words>7093</Words>
  <Application>Microsoft Macintosh PowerPoint</Application>
  <PresentationFormat>Широкоэкранный</PresentationFormat>
  <Paragraphs>922</Paragraphs>
  <Slides>129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6" baseType="lpstr">
      <vt:lpstr>Arial Unicode MS</vt:lpstr>
      <vt:lpstr>Arial</vt:lpstr>
      <vt:lpstr>Arial Black</vt:lpstr>
      <vt:lpstr>Calibri</vt:lpstr>
      <vt:lpstr>Calibri Light</vt:lpstr>
      <vt:lpstr>Consolas</vt:lpstr>
      <vt:lpstr>Monaco</vt:lpstr>
      <vt:lpstr>Montserrat</vt:lpstr>
      <vt:lpstr>Montserrat ExtraBold</vt:lpstr>
      <vt:lpstr>Open Sans</vt:lpstr>
      <vt:lpstr>PT Serif</vt:lpstr>
      <vt:lpstr>Roboto</vt:lpstr>
      <vt:lpstr>sohne</vt:lpstr>
      <vt:lpstr>source-serif-pro</vt:lpstr>
      <vt:lpstr>Times New Roman</vt:lpstr>
      <vt:lpstr>Trebuchet MS</vt:lpstr>
      <vt:lpstr>Тема Office</vt:lpstr>
      <vt:lpstr>Product management II</vt:lpstr>
      <vt:lpstr>Об актуальности product management</vt:lpstr>
      <vt:lpstr>Проект vs Продукт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Где брать идеи для фичей</vt:lpstr>
      <vt:lpstr>Что такое фича?</vt:lpstr>
      <vt:lpstr>Идеи для продукта и их приоритезация</vt:lpstr>
      <vt:lpstr>Продуктовые метрики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Как использовать метрики для генерации / приоритизации фичей</vt:lpstr>
      <vt:lpstr>Метрики продукта вложены в метрики компании</vt:lpstr>
      <vt:lpstr>Иерархия метрик на примере видеосервиса</vt:lpstr>
      <vt:lpstr>Сбор идей для приоритизации</vt:lpstr>
      <vt:lpstr>Пользователи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команды</vt:lpstr>
      <vt:lpstr>Impact Mapping</vt:lpstr>
      <vt:lpstr>Impact Mapping</vt:lpstr>
      <vt:lpstr>Конкуренты и другие рынки</vt:lpstr>
      <vt:lpstr>Открытые отчёты (Momo)</vt:lpstr>
      <vt:lpstr>Изучение зарубежного опыта / аналогов</vt:lpstr>
      <vt:lpstr>Презентация PowerPoint</vt:lpstr>
      <vt:lpstr>План разработки / ввода фичей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Способы оценки фич / проектов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Алгоритм приоритизации фичей / гипотез</vt:lpstr>
      <vt:lpstr>Целевая аудитория</vt:lpstr>
      <vt:lpstr>Презентация PowerPoint</vt:lpstr>
      <vt:lpstr>Презентация PowerPoint</vt:lpstr>
      <vt:lpstr>Структура целевой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Как определить портрет ЦА?</vt:lpstr>
      <vt:lpstr>Яндекс Метрика</vt:lpstr>
      <vt:lpstr>Similar Web</vt:lpstr>
      <vt:lpstr>Ограничения соц. дем. и  метода персон</vt:lpstr>
      <vt:lpstr>Фреймворк Jobs To Be Done</vt:lpstr>
      <vt:lpstr>Задачи клиента не меняются,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Все задачи клиента можно разделить на большие и маленькие  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Jobs To Be Done</vt:lpstr>
      <vt:lpstr>Основные принципы JTBD</vt:lpstr>
      <vt:lpstr>Jobs To Be Done: Job story</vt:lpstr>
      <vt:lpstr>Jobs To Be Done: user timeline</vt:lpstr>
      <vt:lpstr>JTBD: мотивационные силы</vt:lpstr>
      <vt:lpstr>Принципы Jobs To Be Done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Презентация PowerPoint</vt:lpstr>
      <vt:lpstr>Анализ ЦА</vt:lpstr>
      <vt:lpstr>Анализ ЦА — это непрерывный процесс</vt:lpstr>
      <vt:lpstr>#1</vt:lpstr>
      <vt:lpstr>Определяем критерии ЦА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конкурентов</vt:lpstr>
      <vt:lpstr>Когда / зачем проводить анализ конкурентов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82</cp:revision>
  <dcterms:created xsi:type="dcterms:W3CDTF">2023-02-27T06:48:08Z</dcterms:created>
  <dcterms:modified xsi:type="dcterms:W3CDTF">2024-02-06T11:45:29Z</dcterms:modified>
</cp:coreProperties>
</file>